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93" r:id="rId13"/>
    <p:sldId id="267" r:id="rId14"/>
    <p:sldId id="268" r:id="rId15"/>
    <p:sldId id="269" r:id="rId16"/>
    <p:sldId id="270" r:id="rId17"/>
    <p:sldId id="271" r:id="rId18"/>
    <p:sldId id="272" r:id="rId19"/>
    <p:sldId id="273" r:id="rId20"/>
    <p:sldId id="274" r:id="rId21"/>
    <p:sldId id="330" r:id="rId22"/>
    <p:sldId id="275" r:id="rId23"/>
    <p:sldId id="331" r:id="rId24"/>
    <p:sldId id="276" r:id="rId25"/>
    <p:sldId id="277" r:id="rId26"/>
    <p:sldId id="278" r:id="rId27"/>
    <p:sldId id="279" r:id="rId28"/>
    <p:sldId id="280" r:id="rId29"/>
    <p:sldId id="289" r:id="rId30"/>
    <p:sldId id="290" r:id="rId31"/>
    <p:sldId id="323" r:id="rId32"/>
    <p:sldId id="281" r:id="rId33"/>
    <p:sldId id="282" r:id="rId34"/>
    <p:sldId id="283" r:id="rId35"/>
    <p:sldId id="284" r:id="rId36"/>
    <p:sldId id="285" r:id="rId37"/>
    <p:sldId id="320" r:id="rId38"/>
    <p:sldId id="286" r:id="rId39"/>
    <p:sldId id="321" r:id="rId40"/>
    <p:sldId id="287" r:id="rId41"/>
    <p:sldId id="322" r:id="rId42"/>
    <p:sldId id="288" r:id="rId43"/>
    <p:sldId id="332" r:id="rId44"/>
    <p:sldId id="291" r:id="rId45"/>
    <p:sldId id="292"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26" r:id="rId61"/>
    <p:sldId id="310" r:id="rId62"/>
    <p:sldId id="308" r:id="rId63"/>
    <p:sldId id="309" r:id="rId64"/>
    <p:sldId id="325" r:id="rId65"/>
    <p:sldId id="327" r:id="rId66"/>
    <p:sldId id="333" r:id="rId67"/>
    <p:sldId id="334" r:id="rId68"/>
    <p:sldId id="311" r:id="rId69"/>
    <p:sldId id="312" r:id="rId70"/>
    <p:sldId id="313" r:id="rId71"/>
    <p:sldId id="314" r:id="rId72"/>
    <p:sldId id="315" r:id="rId73"/>
    <p:sldId id="316" r:id="rId74"/>
    <p:sldId id="317" r:id="rId75"/>
    <p:sldId id="318" r:id="rId76"/>
    <p:sldId id="319"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12/19/2024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46585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12/19/2024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58708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12/19/2024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97955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12/19/2024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49648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12/19/2024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8419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12/19/2024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5575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12/19/2024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7664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12/19/2024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8418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12/19/2024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10174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12/19/2024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12226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12/19/2024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60244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12/19/2024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0171520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www.stackoverflow.com/" TargetMode="External"/><Relationship Id="rId2" Type="http://schemas.openxmlformats.org/officeDocument/2006/relationships/hyperlink" Target="http://www.w3schools.com/" TargetMode="External"/><Relationship Id="rId1" Type="http://schemas.openxmlformats.org/officeDocument/2006/relationships/slideLayout" Target="../slideLayouts/slideLayout2.xml"/><Relationship Id="rId5" Type="http://schemas.openxmlformats.org/officeDocument/2006/relationships/hyperlink" Target="https://boodmo.com/" TargetMode="External"/><Relationship Id="rId4" Type="http://schemas.openxmlformats.org/officeDocument/2006/relationships/hyperlink" Target="http://www.codeproject.com/"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EC257-D20C-A665-5FB6-69AEE85B45E5}"/>
              </a:ext>
            </a:extLst>
          </p:cNvPr>
          <p:cNvSpPr>
            <a:spLocks noGrp="1"/>
          </p:cNvSpPr>
          <p:nvPr>
            <p:ph type="ctrTitle"/>
          </p:nvPr>
        </p:nvSpPr>
        <p:spPr/>
        <p:txBody>
          <a:bodyPr>
            <a:normAutofit/>
          </a:bodyPr>
          <a:lstStyle/>
          <a:p>
            <a:r>
              <a:rPr lang="en-IN" sz="9600" dirty="0"/>
              <a:t>CAR CLUB</a:t>
            </a:r>
          </a:p>
        </p:txBody>
      </p:sp>
      <p:sp>
        <p:nvSpPr>
          <p:cNvPr id="3" name="Subtitle 2">
            <a:extLst>
              <a:ext uri="{FF2B5EF4-FFF2-40B4-BE49-F238E27FC236}">
                <a16:creationId xmlns:a16="http://schemas.microsoft.com/office/drawing/2014/main" id="{5FF758D4-316D-242A-CED8-EF936D018D18}"/>
              </a:ext>
            </a:extLst>
          </p:cNvPr>
          <p:cNvSpPr>
            <a:spLocks noGrp="1"/>
          </p:cNvSpPr>
          <p:nvPr>
            <p:ph type="subTitle" idx="1"/>
          </p:nvPr>
        </p:nvSpPr>
        <p:spPr>
          <a:xfrm>
            <a:off x="3119717" y="3160059"/>
            <a:ext cx="4034117" cy="1655762"/>
          </a:xfrm>
        </p:spPr>
        <p:txBody>
          <a:bodyPr/>
          <a:lstStyle/>
          <a:p>
            <a:r>
              <a:rPr lang="en-IN" dirty="0"/>
              <a:t>Online spare booking store</a:t>
            </a:r>
          </a:p>
        </p:txBody>
      </p:sp>
      <p:sp>
        <p:nvSpPr>
          <p:cNvPr id="4" name="Subtitle 2">
            <a:extLst>
              <a:ext uri="{FF2B5EF4-FFF2-40B4-BE49-F238E27FC236}">
                <a16:creationId xmlns:a16="http://schemas.microsoft.com/office/drawing/2014/main" id="{94020FB6-724A-396E-17C1-4A9F3192C26B}"/>
              </a:ext>
            </a:extLst>
          </p:cNvPr>
          <p:cNvSpPr txBox="1">
            <a:spLocks/>
          </p:cNvSpPr>
          <p:nvPr/>
        </p:nvSpPr>
        <p:spPr>
          <a:xfrm>
            <a:off x="7463757" y="4938802"/>
            <a:ext cx="2716306" cy="1021977"/>
          </a:xfrm>
          <a:prstGeom prst="rect">
            <a:avLst/>
          </a:prstGeom>
        </p:spPr>
        <p:txBody>
          <a:bodyPr vert="horz" lIns="91440" tIns="45720" rIns="91440" bIns="45720" rtlCol="0">
            <a:normAutofit lnSpcReduction="10000"/>
          </a:bodyPr>
          <a:lstStyle>
            <a:lvl1pPr marL="0" indent="0" algn="ctr" defTabSz="914400" rtl="0" eaLnBrk="1" latinLnBrk="0" hangingPunct="1">
              <a:lnSpc>
                <a:spcPct val="110000"/>
              </a:lnSpc>
              <a:spcBef>
                <a:spcPts val="1000"/>
              </a:spcBef>
              <a:buClr>
                <a:schemeClr val="accent5"/>
              </a:buClr>
              <a:buFont typeface="Avenir Next LT Pro" panose="020B05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110000"/>
              </a:lnSpc>
              <a:spcBef>
                <a:spcPts val="500"/>
              </a:spcBef>
              <a:buClr>
                <a:schemeClr val="accent5"/>
              </a:buClr>
              <a:buFont typeface="Avenir Next LT Pro" panose="020B05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dirty="0" smtClean="0"/>
              <a:t>ADARSH JOE</a:t>
            </a:r>
            <a:endParaRPr lang="en-IN" dirty="0"/>
          </a:p>
          <a:p>
            <a:pPr algn="l"/>
            <a:r>
              <a:rPr lang="en-IN" dirty="0" smtClean="0"/>
              <a:t>C3GMCA2102</a:t>
            </a:r>
            <a:endParaRPr lang="en-IN" dirty="0"/>
          </a:p>
        </p:txBody>
      </p:sp>
    </p:spTree>
    <p:extLst>
      <p:ext uri="{BB962C8B-B14F-4D97-AF65-F5344CB8AC3E}">
        <p14:creationId xmlns:p14="http://schemas.microsoft.com/office/powerpoint/2010/main" val="44777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7EDCC-9EB3-FC03-9D0A-0EBADE1C1D83}"/>
              </a:ext>
            </a:extLst>
          </p:cNvPr>
          <p:cNvSpPr>
            <a:spLocks noGrp="1"/>
          </p:cNvSpPr>
          <p:nvPr>
            <p:ph type="title"/>
          </p:nvPr>
        </p:nvSpPr>
        <p:spPr/>
        <p:txBody>
          <a:bodyPr/>
          <a:lstStyle/>
          <a:p>
            <a:r>
              <a:rPr lang="en-IN" dirty="0"/>
              <a:t>Behavioural feasibility</a:t>
            </a:r>
          </a:p>
        </p:txBody>
      </p:sp>
      <p:sp>
        <p:nvSpPr>
          <p:cNvPr id="3" name="Content Placeholder 2">
            <a:extLst>
              <a:ext uri="{FF2B5EF4-FFF2-40B4-BE49-F238E27FC236}">
                <a16:creationId xmlns:a16="http://schemas.microsoft.com/office/drawing/2014/main" id="{EE554525-3E8F-EED0-E1E0-0F934380FDB0}"/>
              </a:ext>
            </a:extLst>
          </p:cNvPr>
          <p:cNvSpPr>
            <a:spLocks noGrp="1"/>
          </p:cNvSpPr>
          <p:nvPr>
            <p:ph idx="1"/>
          </p:nvPr>
        </p:nvSpPr>
        <p:spPr/>
        <p:txBody>
          <a:bodyPr/>
          <a:lstStyle/>
          <a:p>
            <a:pPr lvl="0"/>
            <a:r>
              <a:rPr lang="en-US" b="1" dirty="0"/>
              <a:t>User Acceptance:</a:t>
            </a:r>
            <a:r>
              <a:rPr lang="en-US" dirty="0"/>
              <a:t> The project targets users already familiar with online shopping, ensuring easy adoption.</a:t>
            </a:r>
            <a:endParaRPr lang="en-IN" dirty="0"/>
          </a:p>
          <a:p>
            <a:pPr lvl="0"/>
            <a:r>
              <a:rPr lang="en-US" b="1" dirty="0"/>
              <a:t>Convenience:</a:t>
            </a:r>
            <a:r>
              <a:rPr lang="en-US" dirty="0"/>
              <a:t> Users benefit from a single platform for ordering parts and finding workshop services, which simplifies vehicle maintenance.</a:t>
            </a:r>
            <a:endParaRPr lang="en-IN" dirty="0"/>
          </a:p>
          <a:p>
            <a:pPr lvl="0"/>
            <a:r>
              <a:rPr lang="en-US" b="1" dirty="0"/>
              <a:t>Admin Management:</a:t>
            </a:r>
            <a:r>
              <a:rPr lang="en-US" dirty="0"/>
              <a:t> The admin has full control over shops, workshops, and reports, improving operational efficiency.</a:t>
            </a:r>
            <a:endParaRPr lang="en-IN" dirty="0"/>
          </a:p>
          <a:p>
            <a:endParaRPr lang="en-IN" dirty="0"/>
          </a:p>
        </p:txBody>
      </p:sp>
    </p:spTree>
    <p:extLst>
      <p:ext uri="{BB962C8B-B14F-4D97-AF65-F5344CB8AC3E}">
        <p14:creationId xmlns:p14="http://schemas.microsoft.com/office/powerpoint/2010/main" val="2401697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59FB5-99E1-6AE5-E649-A3F2453251B1}"/>
              </a:ext>
            </a:extLst>
          </p:cNvPr>
          <p:cNvSpPr>
            <a:spLocks noGrp="1"/>
          </p:cNvSpPr>
          <p:nvPr>
            <p:ph type="title"/>
          </p:nvPr>
        </p:nvSpPr>
        <p:spPr/>
        <p:txBody>
          <a:bodyPr/>
          <a:lstStyle/>
          <a:p>
            <a:r>
              <a:rPr lang="en-IN" dirty="0"/>
              <a:t>Legal Feasibility</a:t>
            </a:r>
          </a:p>
        </p:txBody>
      </p:sp>
      <p:sp>
        <p:nvSpPr>
          <p:cNvPr id="3" name="Content Placeholder 2">
            <a:extLst>
              <a:ext uri="{FF2B5EF4-FFF2-40B4-BE49-F238E27FC236}">
                <a16:creationId xmlns:a16="http://schemas.microsoft.com/office/drawing/2014/main" id="{A9857BB2-C04A-7E07-FBFF-34177DBF787D}"/>
              </a:ext>
            </a:extLst>
          </p:cNvPr>
          <p:cNvSpPr>
            <a:spLocks noGrp="1"/>
          </p:cNvSpPr>
          <p:nvPr>
            <p:ph idx="1"/>
          </p:nvPr>
        </p:nvSpPr>
        <p:spPr/>
        <p:txBody>
          <a:bodyPr>
            <a:normAutofit lnSpcReduction="10000"/>
          </a:bodyPr>
          <a:lstStyle/>
          <a:p>
            <a:pPr lvl="0"/>
            <a:r>
              <a:rPr lang="en-US" b="1" dirty="0"/>
              <a:t>E-commerce Compliance:</a:t>
            </a:r>
            <a:r>
              <a:rPr lang="en-US" dirty="0"/>
              <a:t> The platform must comply with regional e-commerce laws, including proper invoicing and taxation.</a:t>
            </a:r>
            <a:endParaRPr lang="en-IN" dirty="0"/>
          </a:p>
          <a:p>
            <a:pPr lvl="0"/>
            <a:r>
              <a:rPr lang="en-US" b="1" dirty="0"/>
              <a:t>Data Protection:</a:t>
            </a:r>
            <a:r>
              <a:rPr lang="en-US" dirty="0"/>
              <a:t> User data, especially payment information, must be securely stored to comply with privacy regulations like GDPR or CCPA.</a:t>
            </a:r>
            <a:endParaRPr lang="en-IN" dirty="0"/>
          </a:p>
          <a:p>
            <a:pPr lvl="0"/>
            <a:r>
              <a:rPr lang="en-US" b="1" dirty="0"/>
              <a:t>Contracts and Agreements:</a:t>
            </a:r>
            <a:r>
              <a:rPr lang="en-US" dirty="0"/>
              <a:t> Agreements with shops and workshops must define terms for service quality, commissions, and liabilities.</a:t>
            </a:r>
            <a:endParaRPr lang="en-IN" dirty="0"/>
          </a:p>
          <a:p>
            <a:endParaRPr lang="en-US" dirty="0"/>
          </a:p>
          <a:p>
            <a:endParaRPr lang="en-IN" dirty="0"/>
          </a:p>
        </p:txBody>
      </p:sp>
    </p:spTree>
    <p:extLst>
      <p:ext uri="{BB962C8B-B14F-4D97-AF65-F5344CB8AC3E}">
        <p14:creationId xmlns:p14="http://schemas.microsoft.com/office/powerpoint/2010/main" val="2945788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8B6041-D46D-A901-37AF-86ED88A2E125}"/>
              </a:ext>
            </a:extLst>
          </p:cNvPr>
          <p:cNvSpPr>
            <a:spLocks noGrp="1"/>
          </p:cNvSpPr>
          <p:nvPr>
            <p:ph type="title"/>
          </p:nvPr>
        </p:nvSpPr>
        <p:spPr/>
        <p:txBody>
          <a:bodyPr>
            <a:normAutofit fontScale="90000"/>
          </a:bodyPr>
          <a:lstStyle/>
          <a:p>
            <a:r>
              <a:rPr lang="en-IN" dirty="0"/>
              <a:t>Hardware and Software Requirements</a:t>
            </a:r>
            <a:br>
              <a:rPr lang="en-IN" dirty="0"/>
            </a:br>
            <a:endParaRPr lang="en-IN" dirty="0"/>
          </a:p>
        </p:txBody>
      </p:sp>
      <p:sp>
        <p:nvSpPr>
          <p:cNvPr id="7" name="Content Placeholder 6">
            <a:extLst>
              <a:ext uri="{FF2B5EF4-FFF2-40B4-BE49-F238E27FC236}">
                <a16:creationId xmlns:a16="http://schemas.microsoft.com/office/drawing/2014/main" id="{838A8D36-8AAB-269D-CE19-3C8597D58272}"/>
              </a:ext>
            </a:extLst>
          </p:cNvPr>
          <p:cNvSpPr>
            <a:spLocks noGrp="1"/>
          </p:cNvSpPr>
          <p:nvPr>
            <p:ph idx="1"/>
          </p:nvPr>
        </p:nvSpPr>
        <p:spPr>
          <a:xfrm>
            <a:off x="838200" y="1377387"/>
            <a:ext cx="10515600" cy="5347504"/>
          </a:xfrm>
        </p:spPr>
        <p:txBody>
          <a:bodyPr>
            <a:normAutofit fontScale="92500" lnSpcReduction="10000"/>
          </a:bodyPr>
          <a:lstStyle/>
          <a:p>
            <a:pPr marL="0" indent="0">
              <a:buNone/>
            </a:pPr>
            <a:r>
              <a:rPr lang="en-IN" sz="3000" dirty="0">
                <a:solidFill>
                  <a:schemeClr val="tx2">
                    <a:lumMod val="25000"/>
                    <a:lumOff val="75000"/>
                  </a:schemeClr>
                </a:solidFill>
                <a:effectLst/>
                <a:latin typeface="Calibri" panose="020F0502020204030204" pitchFamily="34" charset="0"/>
                <a:ea typeface="Times New Roman" panose="02020603050405020304" pitchFamily="18" charset="0"/>
                <a:cs typeface="Times New Roman" panose="02020603050405020304" pitchFamily="18" charset="0"/>
              </a:rPr>
              <a:t>1.HARDWARE REQUIREMENTS</a:t>
            </a:r>
          </a:p>
          <a:p>
            <a:pPr marL="0" indent="0">
              <a:buNone/>
            </a:pPr>
            <a:r>
              <a:rPr lang="en-IN" sz="2400" dirty="0">
                <a:effectLst/>
                <a:latin typeface="Calibri" panose="020F0502020204030204" pitchFamily="34" charset="0"/>
                <a:ea typeface="Times New Roman" panose="02020603050405020304" pitchFamily="18" charset="0"/>
                <a:cs typeface="Times New Roman" panose="02020603050405020304" pitchFamily="18" charset="0"/>
              </a:rPr>
              <a:t>Processor			: Dual Core	</a:t>
            </a:r>
          </a:p>
          <a:p>
            <a:pPr marL="0" indent="0">
              <a:buNone/>
            </a:pPr>
            <a:r>
              <a:rPr lang="en-IN" sz="2400" dirty="0">
                <a:effectLst/>
                <a:latin typeface="Calibri" panose="020F0502020204030204" pitchFamily="34" charset="0"/>
                <a:ea typeface="Times New Roman" panose="02020603050405020304" pitchFamily="18" charset="0"/>
                <a:cs typeface="Times New Roman" panose="02020603050405020304" pitchFamily="18" charset="0"/>
              </a:rPr>
              <a:t>Speed				: 2 GHz</a:t>
            </a:r>
          </a:p>
          <a:p>
            <a:pPr marL="0" indent="0">
              <a:buNone/>
            </a:pPr>
            <a:r>
              <a:rPr lang="en-IN" sz="2400" dirty="0" smtClean="0">
                <a:effectLst/>
                <a:latin typeface="Calibri" panose="020F0502020204030204" pitchFamily="34" charset="0"/>
                <a:ea typeface="Times New Roman" panose="02020603050405020304" pitchFamily="18" charset="0"/>
                <a:cs typeface="Times New Roman" panose="02020603050405020304" pitchFamily="18" charset="0"/>
              </a:rPr>
              <a:t>RAM			            	: </a:t>
            </a:r>
            <a:r>
              <a:rPr lang="en-US" sz="2400" dirty="0" smtClean="0">
                <a:effectLst/>
                <a:latin typeface="Calibri" panose="020F0502020204030204" pitchFamily="34" charset="0"/>
                <a:ea typeface="Times New Roman" panose="02020603050405020304" pitchFamily="18" charset="0"/>
                <a:cs typeface="Times New Roman" panose="02020603050405020304" pitchFamily="18" charset="0"/>
              </a:rPr>
              <a:t>300 </a:t>
            </a:r>
            <a:r>
              <a:rPr lang="en-US" sz="2400" dirty="0" err="1" smtClean="0">
                <a:effectLst/>
                <a:latin typeface="Calibri" panose="020F0502020204030204" pitchFamily="34" charset="0"/>
                <a:ea typeface="Times New Roman" panose="02020603050405020304" pitchFamily="18" charset="0"/>
                <a:cs typeface="Times New Roman" panose="02020603050405020304" pitchFamily="18" charset="0"/>
              </a:rPr>
              <a:t>mb</a:t>
            </a:r>
            <a:r>
              <a:rPr lang="en-US" sz="2400" dirty="0" smtClean="0">
                <a:effectLst/>
                <a:latin typeface="Calibri" panose="020F0502020204030204" pitchFamily="34" charset="0"/>
                <a:ea typeface="Times New Roman" panose="02020603050405020304" pitchFamily="18" charset="0"/>
                <a:cs typeface="Times New Roman" panose="02020603050405020304" pitchFamily="18" charset="0"/>
              </a:rPr>
              <a:t> of RAM space</a:t>
            </a:r>
          </a:p>
          <a:p>
            <a:pPr marL="0" indent="0">
              <a:buNone/>
            </a:pPr>
            <a:r>
              <a:rPr lang="en-IN" sz="2400" dirty="0" smtClean="0">
                <a:effectLst/>
                <a:latin typeface="Calibri" panose="020F0502020204030204" pitchFamily="34" charset="0"/>
                <a:ea typeface="Times New Roman" panose="02020603050405020304" pitchFamily="18" charset="0"/>
                <a:cs typeface="Times New Roman" panose="02020603050405020304" pitchFamily="18" charset="0"/>
              </a:rPr>
              <a:t>Hard </a:t>
            </a:r>
            <a:r>
              <a:rPr lang="en-IN" sz="2400" dirty="0">
                <a:effectLst/>
                <a:latin typeface="Calibri" panose="020F0502020204030204" pitchFamily="34" charset="0"/>
                <a:ea typeface="Times New Roman" panose="02020603050405020304" pitchFamily="18" charset="0"/>
                <a:cs typeface="Times New Roman" panose="02020603050405020304" pitchFamily="18" charset="0"/>
              </a:rPr>
              <a:t>Disk			: </a:t>
            </a: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5 GB </a:t>
            </a:r>
            <a:r>
              <a:rPr lang="en-US" sz="2400" dirty="0" smtClean="0">
                <a:effectLst/>
                <a:latin typeface="Calibri" panose="020F0502020204030204" pitchFamily="34" charset="0"/>
                <a:ea typeface="Times New Roman" panose="02020603050405020304" pitchFamily="18" charset="0"/>
                <a:cs typeface="Times New Roman" panose="02020603050405020304" pitchFamily="18" charset="0"/>
              </a:rPr>
              <a:t> </a:t>
            </a: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of Hard disk space </a:t>
            </a:r>
          </a:p>
          <a:p>
            <a:pPr marL="0" indent="0">
              <a:buNone/>
            </a:pPr>
            <a:r>
              <a:rPr lang="en-IN" sz="3000" dirty="0">
                <a:solidFill>
                  <a:schemeClr val="tx2">
                    <a:lumMod val="25000"/>
                    <a:lumOff val="75000"/>
                  </a:schemeClr>
                </a:solidFill>
                <a:effectLst/>
                <a:latin typeface="Calibri" panose="020F0502020204030204" pitchFamily="34" charset="0"/>
                <a:ea typeface="Times New Roman" panose="02020603050405020304" pitchFamily="18" charset="0"/>
                <a:cs typeface="Times New Roman" panose="02020603050405020304" pitchFamily="18" charset="0"/>
              </a:rPr>
              <a:t>2.SOFTWARE REQUIREMENTS</a:t>
            </a:r>
          </a:p>
          <a:p>
            <a:pPr marL="0" indent="0">
              <a:buNone/>
            </a:pPr>
            <a:r>
              <a:rPr lang="en-IN" sz="2400" dirty="0">
                <a:effectLst/>
                <a:latin typeface="Calibri" panose="020F0502020204030204" pitchFamily="34" charset="0"/>
                <a:ea typeface="Times New Roman" panose="02020603050405020304" pitchFamily="18" charset="0"/>
                <a:cs typeface="Times New Roman" panose="02020603050405020304" pitchFamily="18" charset="0"/>
              </a:rPr>
              <a:t>Operating System		: Windows 7 and above</a:t>
            </a:r>
          </a:p>
          <a:p>
            <a:pPr marL="0" indent="0">
              <a:buNone/>
            </a:pPr>
            <a:r>
              <a:rPr lang="en-IN" sz="2400" dirty="0">
                <a:effectLst/>
                <a:latin typeface="Calibri" panose="020F0502020204030204" pitchFamily="34" charset="0"/>
                <a:ea typeface="Times New Roman" panose="02020603050405020304" pitchFamily="18" charset="0"/>
                <a:cs typeface="Times New Roman" panose="02020603050405020304" pitchFamily="18" charset="0"/>
              </a:rPr>
              <a:t>Front End			: HTML, CSS, JavaScript</a:t>
            </a:r>
          </a:p>
          <a:p>
            <a:pPr marL="0" indent="0">
              <a:buNone/>
            </a:pPr>
            <a:r>
              <a:rPr lang="en-IN" sz="2400" dirty="0">
                <a:effectLst/>
                <a:latin typeface="Calibri" panose="020F0502020204030204" pitchFamily="34" charset="0"/>
                <a:ea typeface="Times New Roman" panose="02020603050405020304" pitchFamily="18" charset="0"/>
                <a:cs typeface="Times New Roman" panose="02020603050405020304" pitchFamily="18" charset="0"/>
              </a:rPr>
              <a:t>Back End			: SQLite</a:t>
            </a:r>
          </a:p>
          <a:p>
            <a:pPr marL="0" indent="0">
              <a:buNone/>
            </a:pPr>
            <a:r>
              <a:rPr lang="en-IN" sz="2400" dirty="0">
                <a:effectLst/>
                <a:latin typeface="Calibri" panose="020F0502020204030204" pitchFamily="34" charset="0"/>
                <a:ea typeface="Times New Roman" panose="02020603050405020304" pitchFamily="18" charset="0"/>
                <a:cs typeface="Times New Roman" panose="02020603050405020304" pitchFamily="18" charset="0"/>
              </a:rPr>
              <a:t>Programming Language		: Python Django</a:t>
            </a:r>
          </a:p>
          <a:p>
            <a:pPr marL="0" indent="0">
              <a:buNone/>
            </a:pPr>
            <a:r>
              <a:rPr lang="en-IN" sz="2400" dirty="0">
                <a:effectLst/>
                <a:latin typeface="Calibri" panose="020F0502020204030204" pitchFamily="34" charset="0"/>
                <a:ea typeface="Times New Roman" panose="02020603050405020304" pitchFamily="18" charset="0"/>
                <a:cs typeface="Times New Roman" panose="02020603050405020304" pitchFamily="18" charset="0"/>
              </a:rPr>
              <a:t>Development Platform		: Visual Studio Code</a:t>
            </a:r>
          </a:p>
          <a:p>
            <a:pPr marL="0" indent="0">
              <a:buNone/>
            </a:pP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4632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5DFE-D1B2-1BA7-CBA2-656116306FBD}"/>
              </a:ext>
            </a:extLst>
          </p:cNvPr>
          <p:cNvSpPr>
            <a:spLocks noGrp="1"/>
          </p:cNvSpPr>
          <p:nvPr>
            <p:ph type="title"/>
          </p:nvPr>
        </p:nvSpPr>
        <p:spPr/>
        <p:txBody>
          <a:bodyPr/>
          <a:lstStyle/>
          <a:p>
            <a:r>
              <a:rPr lang="en-IN" dirty="0"/>
              <a:t>Actors</a:t>
            </a:r>
          </a:p>
        </p:txBody>
      </p:sp>
      <p:sp>
        <p:nvSpPr>
          <p:cNvPr id="3" name="Content Placeholder 2">
            <a:extLst>
              <a:ext uri="{FF2B5EF4-FFF2-40B4-BE49-F238E27FC236}">
                <a16:creationId xmlns:a16="http://schemas.microsoft.com/office/drawing/2014/main" id="{AC3DD122-0791-2FCA-F9C0-3E03135B9548}"/>
              </a:ext>
            </a:extLst>
          </p:cNvPr>
          <p:cNvSpPr>
            <a:spLocks noGrp="1"/>
          </p:cNvSpPr>
          <p:nvPr>
            <p:ph idx="1"/>
          </p:nvPr>
        </p:nvSpPr>
        <p:spPr/>
        <p:txBody>
          <a:bodyPr/>
          <a:lstStyle/>
          <a:p>
            <a:r>
              <a:rPr lang="en-IN" dirty="0"/>
              <a:t>Admin</a:t>
            </a:r>
          </a:p>
          <a:p>
            <a:r>
              <a:rPr lang="en-IN" dirty="0"/>
              <a:t>Spare parts shop</a:t>
            </a:r>
          </a:p>
          <a:p>
            <a:r>
              <a:rPr lang="en-IN" dirty="0"/>
              <a:t>Workshop</a:t>
            </a:r>
          </a:p>
          <a:p>
            <a:r>
              <a:rPr lang="en-IN" dirty="0"/>
              <a:t>User</a:t>
            </a:r>
          </a:p>
        </p:txBody>
      </p:sp>
    </p:spTree>
    <p:extLst>
      <p:ext uri="{BB962C8B-B14F-4D97-AF65-F5344CB8AC3E}">
        <p14:creationId xmlns:p14="http://schemas.microsoft.com/office/powerpoint/2010/main" val="2332245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DE9D-C580-F11A-3FE3-920AFE721B70}"/>
              </a:ext>
            </a:extLst>
          </p:cNvPr>
          <p:cNvSpPr>
            <a:spLocks noGrp="1"/>
          </p:cNvSpPr>
          <p:nvPr>
            <p:ph type="title"/>
          </p:nvPr>
        </p:nvSpPr>
        <p:spPr/>
        <p:txBody>
          <a:bodyPr/>
          <a:lstStyle/>
          <a:p>
            <a:r>
              <a:rPr lang="en-IN" dirty="0"/>
              <a:t>Admin</a:t>
            </a:r>
          </a:p>
        </p:txBody>
      </p:sp>
      <p:sp>
        <p:nvSpPr>
          <p:cNvPr id="3" name="Content Placeholder 2">
            <a:extLst>
              <a:ext uri="{FF2B5EF4-FFF2-40B4-BE49-F238E27FC236}">
                <a16:creationId xmlns:a16="http://schemas.microsoft.com/office/drawing/2014/main" id="{A6F1F4C3-C279-BC36-3C45-96BE9D15172C}"/>
              </a:ext>
            </a:extLst>
          </p:cNvPr>
          <p:cNvSpPr>
            <a:spLocks noGrp="1"/>
          </p:cNvSpPr>
          <p:nvPr>
            <p:ph sz="half" idx="1"/>
          </p:nvPr>
        </p:nvSpPr>
        <p:spPr/>
        <p:txBody>
          <a:bodyPr>
            <a:normAutofit fontScale="92500" lnSpcReduction="10000"/>
          </a:bodyPr>
          <a:lstStyle/>
          <a:p>
            <a:r>
              <a:rPr lang="en-US" dirty="0"/>
              <a:t>Login</a:t>
            </a:r>
          </a:p>
          <a:p>
            <a:r>
              <a:rPr lang="en-US" dirty="0"/>
              <a:t>Approve/Reject Spare shops</a:t>
            </a:r>
          </a:p>
          <a:p>
            <a:r>
              <a:rPr lang="en-US" dirty="0"/>
              <a:t>Approve/Reject Work shops</a:t>
            </a:r>
          </a:p>
          <a:p>
            <a:r>
              <a:rPr lang="en-US" dirty="0"/>
              <a:t>View Spare part shops</a:t>
            </a:r>
          </a:p>
          <a:p>
            <a:r>
              <a:rPr lang="en-US" dirty="0"/>
              <a:t>View Workshops</a:t>
            </a:r>
          </a:p>
          <a:p>
            <a:r>
              <a:rPr lang="en-US" dirty="0"/>
              <a:t>Add category</a:t>
            </a:r>
          </a:p>
          <a:p>
            <a:r>
              <a:rPr lang="en-US" dirty="0"/>
              <a:t>Add brand</a:t>
            </a:r>
          </a:p>
          <a:p>
            <a:r>
              <a:rPr lang="en-US" dirty="0"/>
              <a:t>Add model</a:t>
            </a:r>
          </a:p>
          <a:p>
            <a:endParaRPr lang="en-IN" dirty="0"/>
          </a:p>
        </p:txBody>
      </p:sp>
      <p:sp>
        <p:nvSpPr>
          <p:cNvPr id="4" name="Content Placeholder 3">
            <a:extLst>
              <a:ext uri="{FF2B5EF4-FFF2-40B4-BE49-F238E27FC236}">
                <a16:creationId xmlns:a16="http://schemas.microsoft.com/office/drawing/2014/main" id="{4286A89A-689D-478D-2C19-7F291E85A38C}"/>
              </a:ext>
            </a:extLst>
          </p:cNvPr>
          <p:cNvSpPr>
            <a:spLocks noGrp="1"/>
          </p:cNvSpPr>
          <p:nvPr>
            <p:ph sz="half" idx="2"/>
          </p:nvPr>
        </p:nvSpPr>
        <p:spPr/>
        <p:txBody>
          <a:bodyPr>
            <a:normAutofit fontScale="92500" lnSpcReduction="10000"/>
          </a:bodyPr>
          <a:lstStyle/>
          <a:p>
            <a:r>
              <a:rPr lang="en-US" dirty="0"/>
              <a:t>View complaints</a:t>
            </a:r>
          </a:p>
          <a:p>
            <a:r>
              <a:rPr lang="en-US" dirty="0"/>
              <a:t>Write reply</a:t>
            </a:r>
          </a:p>
          <a:p>
            <a:r>
              <a:rPr lang="en-US" dirty="0"/>
              <a:t>View sales report</a:t>
            </a:r>
          </a:p>
          <a:p>
            <a:r>
              <a:rPr lang="en-US" dirty="0"/>
              <a:t>Receive share</a:t>
            </a:r>
          </a:p>
          <a:p>
            <a:r>
              <a:rPr lang="en-US" dirty="0"/>
              <a:t>View category</a:t>
            </a:r>
          </a:p>
          <a:p>
            <a:r>
              <a:rPr lang="en-US" dirty="0"/>
              <a:t>View brand</a:t>
            </a:r>
          </a:p>
          <a:p>
            <a:r>
              <a:rPr lang="en-US" dirty="0"/>
              <a:t>View model</a:t>
            </a:r>
          </a:p>
          <a:p>
            <a:r>
              <a:rPr lang="en-US" dirty="0"/>
              <a:t>Logout</a:t>
            </a:r>
            <a:endParaRPr lang="en-IN" dirty="0"/>
          </a:p>
        </p:txBody>
      </p:sp>
    </p:spTree>
    <p:extLst>
      <p:ext uri="{BB962C8B-B14F-4D97-AF65-F5344CB8AC3E}">
        <p14:creationId xmlns:p14="http://schemas.microsoft.com/office/powerpoint/2010/main" val="406360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246B5-5412-B24F-F8A7-E065709CE239}"/>
              </a:ext>
            </a:extLst>
          </p:cNvPr>
          <p:cNvSpPr>
            <a:spLocks noGrp="1"/>
          </p:cNvSpPr>
          <p:nvPr>
            <p:ph type="title"/>
          </p:nvPr>
        </p:nvSpPr>
        <p:spPr/>
        <p:txBody>
          <a:bodyPr/>
          <a:lstStyle/>
          <a:p>
            <a:r>
              <a:rPr lang="en-IN" dirty="0"/>
              <a:t>Spare parts shop</a:t>
            </a:r>
          </a:p>
        </p:txBody>
      </p:sp>
      <p:sp>
        <p:nvSpPr>
          <p:cNvPr id="3" name="Content Placeholder 2">
            <a:extLst>
              <a:ext uri="{FF2B5EF4-FFF2-40B4-BE49-F238E27FC236}">
                <a16:creationId xmlns:a16="http://schemas.microsoft.com/office/drawing/2014/main" id="{E7571A21-AE77-CEA8-E6AC-44980F08E99F}"/>
              </a:ext>
            </a:extLst>
          </p:cNvPr>
          <p:cNvSpPr>
            <a:spLocks noGrp="1"/>
          </p:cNvSpPr>
          <p:nvPr>
            <p:ph sz="half" idx="1"/>
          </p:nvPr>
        </p:nvSpPr>
        <p:spPr/>
        <p:txBody>
          <a:bodyPr>
            <a:normAutofit/>
          </a:bodyPr>
          <a:lstStyle/>
          <a:p>
            <a:r>
              <a:rPr lang="en-US" dirty="0"/>
              <a:t>Login</a:t>
            </a:r>
          </a:p>
          <a:p>
            <a:r>
              <a:rPr lang="en-US" dirty="0"/>
              <a:t>Add spare parts</a:t>
            </a:r>
          </a:p>
          <a:p>
            <a:r>
              <a:rPr lang="en-US" dirty="0"/>
              <a:t>View spare parts</a:t>
            </a:r>
          </a:p>
          <a:p>
            <a:r>
              <a:rPr lang="en-US" dirty="0"/>
              <a:t>View orders</a:t>
            </a:r>
          </a:p>
          <a:p>
            <a:r>
              <a:rPr lang="en-US" dirty="0"/>
              <a:t>Approve/Reject order</a:t>
            </a:r>
          </a:p>
          <a:p>
            <a:r>
              <a:rPr lang="en-US" dirty="0"/>
              <a:t>Add tracking details</a:t>
            </a:r>
          </a:p>
          <a:p>
            <a:endParaRPr lang="en-IN" dirty="0"/>
          </a:p>
        </p:txBody>
      </p:sp>
      <p:sp>
        <p:nvSpPr>
          <p:cNvPr id="4" name="Content Placeholder 3">
            <a:extLst>
              <a:ext uri="{FF2B5EF4-FFF2-40B4-BE49-F238E27FC236}">
                <a16:creationId xmlns:a16="http://schemas.microsoft.com/office/drawing/2014/main" id="{6B44790B-9F4F-2A84-AFD6-E04CF7A35EEE}"/>
              </a:ext>
            </a:extLst>
          </p:cNvPr>
          <p:cNvSpPr>
            <a:spLocks noGrp="1"/>
          </p:cNvSpPr>
          <p:nvPr>
            <p:ph sz="half" idx="2"/>
          </p:nvPr>
        </p:nvSpPr>
        <p:spPr/>
        <p:txBody>
          <a:bodyPr>
            <a:normAutofit/>
          </a:bodyPr>
          <a:lstStyle/>
          <a:p>
            <a:r>
              <a:rPr lang="en-US" dirty="0"/>
              <a:t>View pre booking</a:t>
            </a:r>
          </a:p>
          <a:p>
            <a:r>
              <a:rPr lang="en-US" dirty="0"/>
              <a:t>View rating and review</a:t>
            </a:r>
          </a:p>
          <a:p>
            <a:r>
              <a:rPr lang="en-US" dirty="0"/>
              <a:t>View payments</a:t>
            </a:r>
          </a:p>
          <a:p>
            <a:r>
              <a:rPr lang="en-US" dirty="0"/>
              <a:t>View profile</a:t>
            </a:r>
          </a:p>
          <a:p>
            <a:r>
              <a:rPr lang="en-US" dirty="0"/>
              <a:t>Update profile</a:t>
            </a:r>
          </a:p>
          <a:p>
            <a:r>
              <a:rPr lang="en-US" dirty="0"/>
              <a:t>Logout</a:t>
            </a:r>
          </a:p>
          <a:p>
            <a:endParaRPr lang="en-IN" dirty="0"/>
          </a:p>
        </p:txBody>
      </p:sp>
    </p:spTree>
    <p:extLst>
      <p:ext uri="{BB962C8B-B14F-4D97-AF65-F5344CB8AC3E}">
        <p14:creationId xmlns:p14="http://schemas.microsoft.com/office/powerpoint/2010/main" val="1655240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E07D9-8BEB-7AB6-2BC9-2D612C3E0963}"/>
              </a:ext>
            </a:extLst>
          </p:cNvPr>
          <p:cNvSpPr>
            <a:spLocks noGrp="1"/>
          </p:cNvSpPr>
          <p:nvPr>
            <p:ph type="title"/>
          </p:nvPr>
        </p:nvSpPr>
        <p:spPr/>
        <p:txBody>
          <a:bodyPr/>
          <a:lstStyle/>
          <a:p>
            <a:r>
              <a:rPr lang="en-IN" dirty="0"/>
              <a:t>Workshop</a:t>
            </a:r>
          </a:p>
        </p:txBody>
      </p:sp>
      <p:sp>
        <p:nvSpPr>
          <p:cNvPr id="3" name="Content Placeholder 2">
            <a:extLst>
              <a:ext uri="{FF2B5EF4-FFF2-40B4-BE49-F238E27FC236}">
                <a16:creationId xmlns:a16="http://schemas.microsoft.com/office/drawing/2014/main" id="{567B4D12-2E6F-0A74-B3E6-5DDFB915A11F}"/>
              </a:ext>
            </a:extLst>
          </p:cNvPr>
          <p:cNvSpPr>
            <a:spLocks noGrp="1"/>
          </p:cNvSpPr>
          <p:nvPr>
            <p:ph sz="half" idx="1"/>
          </p:nvPr>
        </p:nvSpPr>
        <p:spPr/>
        <p:txBody>
          <a:bodyPr>
            <a:normAutofit/>
          </a:bodyPr>
          <a:lstStyle/>
          <a:p>
            <a:r>
              <a:rPr lang="en-US" dirty="0"/>
              <a:t>Login</a:t>
            </a:r>
          </a:p>
          <a:p>
            <a:r>
              <a:rPr lang="en-US" dirty="0"/>
              <a:t>Add service</a:t>
            </a:r>
          </a:p>
          <a:p>
            <a:r>
              <a:rPr lang="en-US" dirty="0"/>
              <a:t>View service</a:t>
            </a:r>
          </a:p>
          <a:p>
            <a:r>
              <a:rPr lang="en-US" dirty="0"/>
              <a:t>Update service</a:t>
            </a:r>
          </a:p>
          <a:p>
            <a:endParaRPr lang="en-IN" dirty="0"/>
          </a:p>
        </p:txBody>
      </p:sp>
      <p:sp>
        <p:nvSpPr>
          <p:cNvPr id="4" name="Content Placeholder 3">
            <a:extLst>
              <a:ext uri="{FF2B5EF4-FFF2-40B4-BE49-F238E27FC236}">
                <a16:creationId xmlns:a16="http://schemas.microsoft.com/office/drawing/2014/main" id="{DED4E554-7002-611E-C5D2-1B4D3391C92E}"/>
              </a:ext>
            </a:extLst>
          </p:cNvPr>
          <p:cNvSpPr>
            <a:spLocks noGrp="1"/>
          </p:cNvSpPr>
          <p:nvPr>
            <p:ph sz="half" idx="2"/>
          </p:nvPr>
        </p:nvSpPr>
        <p:spPr/>
        <p:txBody>
          <a:bodyPr>
            <a:normAutofit/>
          </a:bodyPr>
          <a:lstStyle/>
          <a:p>
            <a:r>
              <a:rPr lang="en-US" dirty="0"/>
              <a:t>View rating and reviews</a:t>
            </a:r>
          </a:p>
          <a:p>
            <a:r>
              <a:rPr lang="en-US" dirty="0"/>
              <a:t>View profile</a:t>
            </a:r>
          </a:p>
          <a:p>
            <a:r>
              <a:rPr lang="en-US" dirty="0"/>
              <a:t>Update profile</a:t>
            </a:r>
          </a:p>
          <a:p>
            <a:r>
              <a:rPr lang="en-US" dirty="0"/>
              <a:t>Logout </a:t>
            </a:r>
          </a:p>
          <a:p>
            <a:endParaRPr lang="en-IN" dirty="0"/>
          </a:p>
        </p:txBody>
      </p:sp>
    </p:spTree>
    <p:extLst>
      <p:ext uri="{BB962C8B-B14F-4D97-AF65-F5344CB8AC3E}">
        <p14:creationId xmlns:p14="http://schemas.microsoft.com/office/powerpoint/2010/main" val="1360818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D215-2C7B-9424-522F-839168808638}"/>
              </a:ext>
            </a:extLst>
          </p:cNvPr>
          <p:cNvSpPr>
            <a:spLocks noGrp="1"/>
          </p:cNvSpPr>
          <p:nvPr>
            <p:ph type="title"/>
          </p:nvPr>
        </p:nvSpPr>
        <p:spPr/>
        <p:txBody>
          <a:bodyPr/>
          <a:lstStyle/>
          <a:p>
            <a:r>
              <a:rPr lang="en-IN" dirty="0"/>
              <a:t>User</a:t>
            </a:r>
          </a:p>
        </p:txBody>
      </p:sp>
      <p:sp>
        <p:nvSpPr>
          <p:cNvPr id="3" name="Content Placeholder 2">
            <a:extLst>
              <a:ext uri="{FF2B5EF4-FFF2-40B4-BE49-F238E27FC236}">
                <a16:creationId xmlns:a16="http://schemas.microsoft.com/office/drawing/2014/main" id="{724E524B-7D96-18F0-E13F-F841700B4CB7}"/>
              </a:ext>
            </a:extLst>
          </p:cNvPr>
          <p:cNvSpPr>
            <a:spLocks noGrp="1"/>
          </p:cNvSpPr>
          <p:nvPr>
            <p:ph sz="half" idx="1"/>
          </p:nvPr>
        </p:nvSpPr>
        <p:spPr/>
        <p:txBody>
          <a:bodyPr>
            <a:normAutofit fontScale="92500" lnSpcReduction="10000"/>
          </a:bodyPr>
          <a:lstStyle/>
          <a:p>
            <a:r>
              <a:rPr lang="en-US" dirty="0"/>
              <a:t>Login</a:t>
            </a:r>
          </a:p>
          <a:p>
            <a:r>
              <a:rPr lang="en-US" dirty="0"/>
              <a:t>View spare parts</a:t>
            </a:r>
          </a:p>
          <a:p>
            <a:r>
              <a:rPr lang="en-US" dirty="0"/>
              <a:t>Order spare parts</a:t>
            </a:r>
          </a:p>
          <a:p>
            <a:r>
              <a:rPr lang="en-US" dirty="0"/>
              <a:t>Delete order</a:t>
            </a:r>
          </a:p>
          <a:p>
            <a:r>
              <a:rPr lang="en-US" dirty="0"/>
              <a:t>View reply</a:t>
            </a:r>
          </a:p>
          <a:p>
            <a:r>
              <a:rPr lang="en-US" dirty="0"/>
              <a:t>View order status</a:t>
            </a:r>
          </a:p>
          <a:p>
            <a:r>
              <a:rPr lang="en-US" dirty="0"/>
              <a:t>Pre booking</a:t>
            </a:r>
          </a:p>
          <a:p>
            <a:r>
              <a:rPr lang="en-US" dirty="0"/>
              <a:t>View pre booking status</a:t>
            </a:r>
          </a:p>
          <a:p>
            <a:endParaRPr lang="en-IN" dirty="0"/>
          </a:p>
        </p:txBody>
      </p:sp>
      <p:sp>
        <p:nvSpPr>
          <p:cNvPr id="4" name="Content Placeholder 3">
            <a:extLst>
              <a:ext uri="{FF2B5EF4-FFF2-40B4-BE49-F238E27FC236}">
                <a16:creationId xmlns:a16="http://schemas.microsoft.com/office/drawing/2014/main" id="{1226D181-ACB7-2AC4-A0AE-91C74843E184}"/>
              </a:ext>
            </a:extLst>
          </p:cNvPr>
          <p:cNvSpPr>
            <a:spLocks noGrp="1"/>
          </p:cNvSpPr>
          <p:nvPr>
            <p:ph sz="half" idx="2"/>
          </p:nvPr>
        </p:nvSpPr>
        <p:spPr/>
        <p:txBody>
          <a:bodyPr>
            <a:normAutofit fontScale="92500" lnSpcReduction="10000"/>
          </a:bodyPr>
          <a:lstStyle/>
          <a:p>
            <a:r>
              <a:rPr lang="en-US" dirty="0"/>
              <a:t>Add payment</a:t>
            </a:r>
          </a:p>
          <a:p>
            <a:r>
              <a:rPr lang="en-US" dirty="0"/>
              <a:t>Rate and review</a:t>
            </a:r>
          </a:p>
          <a:p>
            <a:r>
              <a:rPr lang="en-US" dirty="0"/>
              <a:t>Search workshops </a:t>
            </a:r>
          </a:p>
          <a:p>
            <a:r>
              <a:rPr lang="en-US" dirty="0"/>
              <a:t>View services</a:t>
            </a:r>
          </a:p>
          <a:p>
            <a:r>
              <a:rPr lang="en-US" dirty="0"/>
              <a:t>Write complaint</a:t>
            </a:r>
          </a:p>
          <a:p>
            <a:r>
              <a:rPr lang="en-US" dirty="0"/>
              <a:t>View and update profile</a:t>
            </a:r>
          </a:p>
          <a:p>
            <a:r>
              <a:rPr lang="en-US" dirty="0"/>
              <a:t>Logout </a:t>
            </a:r>
          </a:p>
          <a:p>
            <a:endParaRPr lang="en-IN" dirty="0"/>
          </a:p>
        </p:txBody>
      </p:sp>
    </p:spTree>
    <p:extLst>
      <p:ext uri="{BB962C8B-B14F-4D97-AF65-F5344CB8AC3E}">
        <p14:creationId xmlns:p14="http://schemas.microsoft.com/office/powerpoint/2010/main" val="866439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E8A8A-DFAA-3016-E6B3-295B51C75233}"/>
              </a:ext>
            </a:extLst>
          </p:cNvPr>
          <p:cNvSpPr>
            <a:spLocks noGrp="1"/>
          </p:cNvSpPr>
          <p:nvPr>
            <p:ph type="title"/>
          </p:nvPr>
        </p:nvSpPr>
        <p:spPr/>
        <p:txBody>
          <a:bodyPr/>
          <a:lstStyle/>
          <a:p>
            <a:r>
              <a:rPr lang="en-IN" dirty="0"/>
              <a:t>DIAGRAMS</a:t>
            </a:r>
          </a:p>
        </p:txBody>
      </p:sp>
      <p:sp>
        <p:nvSpPr>
          <p:cNvPr id="3" name="Content Placeholder 2">
            <a:extLst>
              <a:ext uri="{FF2B5EF4-FFF2-40B4-BE49-F238E27FC236}">
                <a16:creationId xmlns:a16="http://schemas.microsoft.com/office/drawing/2014/main" id="{EA58B8E8-FD71-7297-8868-2C753DD72D93}"/>
              </a:ext>
            </a:extLst>
          </p:cNvPr>
          <p:cNvSpPr>
            <a:spLocks noGrp="1"/>
          </p:cNvSpPr>
          <p:nvPr>
            <p:ph idx="1"/>
          </p:nvPr>
        </p:nvSpPr>
        <p:spPr/>
        <p:txBody>
          <a:bodyPr/>
          <a:lstStyle/>
          <a:p>
            <a:endParaRPr lang="pt-BR" dirty="0"/>
          </a:p>
          <a:p>
            <a:r>
              <a:rPr lang="pt-BR" dirty="0"/>
              <a:t>USECASE DIAGRAM</a:t>
            </a:r>
          </a:p>
          <a:p>
            <a:r>
              <a:rPr lang="pt-BR" dirty="0"/>
              <a:t>ACTIVITY  DIAGRAM</a:t>
            </a:r>
          </a:p>
          <a:p>
            <a:r>
              <a:rPr lang="pt-BR" dirty="0"/>
              <a:t>SEQUENCE  DIAGRAM</a:t>
            </a:r>
          </a:p>
          <a:p>
            <a:r>
              <a:rPr lang="pt-BR" dirty="0"/>
              <a:t>E-R  DIAGRAM</a:t>
            </a:r>
          </a:p>
          <a:p>
            <a:r>
              <a:rPr lang="pt-BR" dirty="0"/>
              <a:t>DATA FLOW  DIAGRAM</a:t>
            </a:r>
          </a:p>
          <a:p>
            <a:r>
              <a:rPr lang="pt-BR" dirty="0"/>
              <a:t>HIERARCHICAL  DIAGRAM</a:t>
            </a:r>
          </a:p>
          <a:p>
            <a:endParaRPr lang="pt-BR" dirty="0"/>
          </a:p>
          <a:p>
            <a:endParaRPr lang="en-IN" dirty="0"/>
          </a:p>
        </p:txBody>
      </p:sp>
    </p:spTree>
    <p:extLst>
      <p:ext uri="{BB962C8B-B14F-4D97-AF65-F5344CB8AC3E}">
        <p14:creationId xmlns:p14="http://schemas.microsoft.com/office/powerpoint/2010/main" val="1762385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D100-1360-A92A-D811-C928B44D91D6}"/>
              </a:ext>
            </a:extLst>
          </p:cNvPr>
          <p:cNvSpPr>
            <a:spLocks noGrp="1"/>
          </p:cNvSpPr>
          <p:nvPr>
            <p:ph type="title"/>
          </p:nvPr>
        </p:nvSpPr>
        <p:spPr/>
        <p:txBody>
          <a:bodyPr/>
          <a:lstStyle/>
          <a:p>
            <a:r>
              <a:rPr lang="en-IN" dirty="0" err="1"/>
              <a:t>Usecase</a:t>
            </a:r>
            <a:r>
              <a:rPr lang="en-IN" dirty="0"/>
              <a:t> Diagram</a:t>
            </a:r>
          </a:p>
        </p:txBody>
      </p:sp>
      <p:sp>
        <p:nvSpPr>
          <p:cNvPr id="3" name="Content Placeholder 2">
            <a:extLst>
              <a:ext uri="{FF2B5EF4-FFF2-40B4-BE49-F238E27FC236}">
                <a16:creationId xmlns:a16="http://schemas.microsoft.com/office/drawing/2014/main" id="{8F6F2C99-6334-10CE-9506-9D27E4B44BA9}"/>
              </a:ext>
            </a:extLst>
          </p:cNvPr>
          <p:cNvSpPr>
            <a:spLocks noGrp="1"/>
          </p:cNvSpPr>
          <p:nvPr>
            <p:ph idx="1"/>
          </p:nvPr>
        </p:nvSpPr>
        <p:spPr/>
        <p:txBody>
          <a:bodyPr/>
          <a:lstStyle/>
          <a:p>
            <a:r>
              <a:rPr lang="en-US" dirty="0"/>
              <a:t>Use case diagram is a </a:t>
            </a:r>
            <a:r>
              <a:rPr lang="en-US" dirty="0" err="1"/>
              <a:t>behavioural</a:t>
            </a:r>
            <a:r>
              <a:rPr lang="en-US" dirty="0"/>
              <a:t> diagram that shows a set of use cases and actors and their relationship. It is association between the use cases and actor.   An actor represents a real world object.   Primary actor - sender, secondary actor – receiver</a:t>
            </a:r>
          </a:p>
          <a:p>
            <a:endParaRPr lang="en-US" dirty="0"/>
          </a:p>
          <a:p>
            <a:endParaRPr lang="en-IN" dirty="0"/>
          </a:p>
        </p:txBody>
      </p:sp>
    </p:spTree>
    <p:extLst>
      <p:ext uri="{BB962C8B-B14F-4D97-AF65-F5344CB8AC3E}">
        <p14:creationId xmlns:p14="http://schemas.microsoft.com/office/powerpoint/2010/main" val="14755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F577F-FD2D-01D9-5F95-69FC5AB0DCA2}"/>
              </a:ext>
            </a:extLst>
          </p:cNvPr>
          <p:cNvSpPr>
            <a:spLocks noGrp="1"/>
          </p:cNvSpPr>
          <p:nvPr>
            <p:ph type="title"/>
          </p:nvPr>
        </p:nvSpPr>
        <p:spPr/>
        <p:txBody>
          <a:bodyPr/>
          <a:lstStyle/>
          <a:p>
            <a:r>
              <a:rPr lang="en-IN" dirty="0"/>
              <a:t>CONTENTS</a:t>
            </a:r>
          </a:p>
        </p:txBody>
      </p:sp>
      <p:sp>
        <p:nvSpPr>
          <p:cNvPr id="3" name="Content Placeholder 2">
            <a:extLst>
              <a:ext uri="{FF2B5EF4-FFF2-40B4-BE49-F238E27FC236}">
                <a16:creationId xmlns:a16="http://schemas.microsoft.com/office/drawing/2014/main" id="{3958820D-F9AD-4860-1DE1-3ACE095B971C}"/>
              </a:ext>
            </a:extLst>
          </p:cNvPr>
          <p:cNvSpPr>
            <a:spLocks noGrp="1"/>
          </p:cNvSpPr>
          <p:nvPr>
            <p:ph idx="1"/>
          </p:nvPr>
        </p:nvSpPr>
        <p:spPr/>
        <p:txBody>
          <a:bodyPr>
            <a:noAutofit/>
          </a:bodyPr>
          <a:lstStyle/>
          <a:p>
            <a:r>
              <a:rPr lang="en-US" sz="1400" dirty="0">
                <a:latin typeface="Bahnschrift SemiLight" panose="020B0502040204020203" pitchFamily="34" charset="0"/>
                <a:cs typeface="Times New Roman" pitchFamily="18" charset="0"/>
              </a:rPr>
              <a:t>INTRODUCTION</a:t>
            </a:r>
          </a:p>
          <a:p>
            <a:r>
              <a:rPr lang="en-US" sz="1400" dirty="0">
                <a:latin typeface="Bahnschrift SemiLight" panose="020B0502040204020203" pitchFamily="34" charset="0"/>
                <a:cs typeface="Times New Roman" pitchFamily="18" charset="0"/>
              </a:rPr>
              <a:t>SCOPE OF THE PROJECT</a:t>
            </a:r>
          </a:p>
          <a:p>
            <a:r>
              <a:rPr lang="en-US" sz="1400" dirty="0">
                <a:latin typeface="Bahnschrift SemiLight" panose="020B0502040204020203" pitchFamily="34" charset="0"/>
                <a:cs typeface="Times New Roman" pitchFamily="18" charset="0"/>
              </a:rPr>
              <a:t>EXISTING SYSTEM</a:t>
            </a:r>
          </a:p>
          <a:p>
            <a:r>
              <a:rPr lang="en-US" sz="1400" dirty="0">
                <a:latin typeface="Bahnschrift SemiLight" panose="020B0502040204020203" pitchFamily="34" charset="0"/>
                <a:cs typeface="Times New Roman" pitchFamily="18" charset="0"/>
              </a:rPr>
              <a:t> PROPOSED SYSTEM</a:t>
            </a:r>
          </a:p>
          <a:p>
            <a:r>
              <a:rPr lang="en-US" sz="1400" dirty="0">
                <a:latin typeface="Bahnschrift SemiLight" panose="020B0502040204020203" pitchFamily="34" charset="0"/>
                <a:cs typeface="Times New Roman" pitchFamily="18" charset="0"/>
              </a:rPr>
              <a:t> FEASIBILITY STUDY</a:t>
            </a:r>
          </a:p>
          <a:p>
            <a:r>
              <a:rPr lang="en-US" sz="1400" dirty="0">
                <a:latin typeface="Bahnschrift SemiLight" panose="020B0502040204020203" pitchFamily="34" charset="0"/>
                <a:cs typeface="Times New Roman" pitchFamily="18" charset="0"/>
              </a:rPr>
              <a:t> ACTORS</a:t>
            </a:r>
          </a:p>
          <a:p>
            <a:r>
              <a:rPr lang="en-US" sz="1400" dirty="0">
                <a:latin typeface="Bahnschrift SemiLight" panose="020B0502040204020203" pitchFamily="34" charset="0"/>
                <a:cs typeface="Times New Roman" pitchFamily="18" charset="0"/>
              </a:rPr>
              <a:t> DIAGRAMS</a:t>
            </a:r>
          </a:p>
          <a:p>
            <a:r>
              <a:rPr lang="en-US" sz="1400" dirty="0">
                <a:latin typeface="Bahnschrift SemiLight" panose="020B0502040204020203" pitchFamily="34" charset="0"/>
                <a:cs typeface="Times New Roman" pitchFamily="18" charset="0"/>
              </a:rPr>
              <a:t> SYSTEM REQUIREMENTS</a:t>
            </a:r>
          </a:p>
          <a:p>
            <a:r>
              <a:rPr lang="en-US" sz="1400" dirty="0">
                <a:latin typeface="Bahnschrift SemiLight" panose="020B0502040204020203" pitchFamily="34" charset="0"/>
                <a:cs typeface="Times New Roman" pitchFamily="18" charset="0"/>
              </a:rPr>
              <a:t> TABLE SPECIFICATION</a:t>
            </a:r>
          </a:p>
          <a:p>
            <a:r>
              <a:rPr lang="en-US" sz="1400" dirty="0">
                <a:latin typeface="Bahnschrift SemiLight" panose="020B0502040204020203" pitchFamily="34" charset="0"/>
                <a:cs typeface="Times New Roman" pitchFamily="18" charset="0"/>
              </a:rPr>
              <a:t> SYSTEM TESTING</a:t>
            </a:r>
          </a:p>
          <a:p>
            <a:r>
              <a:rPr lang="en-US" sz="1400" dirty="0">
                <a:latin typeface="Bahnschrift SemiLight" panose="020B0502040204020203" pitchFamily="34" charset="0"/>
                <a:cs typeface="Times New Roman" pitchFamily="18" charset="0"/>
              </a:rPr>
              <a:t> CONCLUSION</a:t>
            </a:r>
          </a:p>
          <a:p>
            <a:r>
              <a:rPr lang="en-US" sz="1400" dirty="0">
                <a:latin typeface="Bahnschrift SemiLight" panose="020B0502040204020203" pitchFamily="34" charset="0"/>
                <a:cs typeface="Times New Roman" pitchFamily="18" charset="0"/>
              </a:rPr>
              <a:t> REFERENCES</a:t>
            </a:r>
          </a:p>
          <a:p>
            <a:r>
              <a:rPr lang="en-US" sz="1400" dirty="0">
                <a:latin typeface="Bahnschrift SemiLight" panose="020B0502040204020203" pitchFamily="34" charset="0"/>
                <a:cs typeface="Times New Roman" pitchFamily="18" charset="0"/>
              </a:rPr>
              <a:t> SCREENSHOTS</a:t>
            </a:r>
            <a:r>
              <a:rPr lang="en-US" sz="1400" b="1" dirty="0">
                <a:latin typeface="Bahnschrift SemiLight" panose="020B0502040204020203" pitchFamily="34" charset="0"/>
                <a:cs typeface="Times New Roman" pitchFamily="18" charset="0"/>
              </a:rPr>
              <a:t/>
            </a:r>
            <a:br>
              <a:rPr lang="en-US" sz="1400" b="1" dirty="0">
                <a:latin typeface="Bahnschrift SemiLight" panose="020B0502040204020203" pitchFamily="34" charset="0"/>
                <a:cs typeface="Times New Roman" pitchFamily="18" charset="0"/>
              </a:rPr>
            </a:br>
            <a:endParaRPr lang="en-IN" sz="1400" dirty="0"/>
          </a:p>
        </p:txBody>
      </p:sp>
    </p:spTree>
    <p:extLst>
      <p:ext uri="{BB962C8B-B14F-4D97-AF65-F5344CB8AC3E}">
        <p14:creationId xmlns:p14="http://schemas.microsoft.com/office/powerpoint/2010/main" val="2217442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FBDF00-08A9-052E-D19B-3B6B069A97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805" y="0"/>
            <a:ext cx="8925458" cy="6858000"/>
          </a:xfrm>
          <a:prstGeom prst="rect">
            <a:avLst/>
          </a:prstGeom>
        </p:spPr>
      </p:pic>
    </p:spTree>
    <p:extLst>
      <p:ext uri="{BB962C8B-B14F-4D97-AF65-F5344CB8AC3E}">
        <p14:creationId xmlns:p14="http://schemas.microsoft.com/office/powerpoint/2010/main" val="221858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B7070A-E38F-208C-7C7D-6DE45E435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109" y="0"/>
            <a:ext cx="9692713" cy="6858000"/>
          </a:xfrm>
          <a:prstGeom prst="rect">
            <a:avLst/>
          </a:prstGeom>
        </p:spPr>
      </p:pic>
    </p:spTree>
    <p:extLst>
      <p:ext uri="{BB962C8B-B14F-4D97-AF65-F5344CB8AC3E}">
        <p14:creationId xmlns:p14="http://schemas.microsoft.com/office/powerpoint/2010/main" val="983853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CFE4E5-8106-95BA-4C1C-875C7F3D1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203" y="0"/>
            <a:ext cx="7764226" cy="6858000"/>
          </a:xfrm>
          <a:prstGeom prst="rect">
            <a:avLst/>
          </a:prstGeom>
        </p:spPr>
      </p:pic>
    </p:spTree>
    <p:extLst>
      <p:ext uri="{BB962C8B-B14F-4D97-AF65-F5344CB8AC3E}">
        <p14:creationId xmlns:p14="http://schemas.microsoft.com/office/powerpoint/2010/main" val="974788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315DED-D545-AE85-3ABE-588C51D5B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960" y="548640"/>
            <a:ext cx="8029840" cy="5055326"/>
          </a:xfrm>
          <a:prstGeom prst="rect">
            <a:avLst/>
          </a:prstGeom>
        </p:spPr>
      </p:pic>
    </p:spTree>
    <p:extLst>
      <p:ext uri="{BB962C8B-B14F-4D97-AF65-F5344CB8AC3E}">
        <p14:creationId xmlns:p14="http://schemas.microsoft.com/office/powerpoint/2010/main" val="3543411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C1266-425C-B372-8EF8-42BB9405D687}"/>
              </a:ext>
            </a:extLst>
          </p:cNvPr>
          <p:cNvSpPr>
            <a:spLocks noGrp="1"/>
          </p:cNvSpPr>
          <p:nvPr>
            <p:ph type="title"/>
          </p:nvPr>
        </p:nvSpPr>
        <p:spPr/>
        <p:txBody>
          <a:bodyPr/>
          <a:lstStyle/>
          <a:p>
            <a:r>
              <a:rPr lang="en-IN" dirty="0"/>
              <a:t>Activity Diagram</a:t>
            </a:r>
          </a:p>
        </p:txBody>
      </p:sp>
      <p:sp>
        <p:nvSpPr>
          <p:cNvPr id="3" name="Content Placeholder 2">
            <a:extLst>
              <a:ext uri="{FF2B5EF4-FFF2-40B4-BE49-F238E27FC236}">
                <a16:creationId xmlns:a16="http://schemas.microsoft.com/office/drawing/2014/main" id="{9F6D5B15-FE92-7FB1-A2DC-0564D65271D7}"/>
              </a:ext>
            </a:extLst>
          </p:cNvPr>
          <p:cNvSpPr>
            <a:spLocks noGrp="1"/>
          </p:cNvSpPr>
          <p:nvPr>
            <p:ph idx="1"/>
          </p:nvPr>
        </p:nvSpPr>
        <p:spPr/>
        <p:txBody>
          <a:bodyPr/>
          <a:lstStyle/>
          <a:p>
            <a:r>
              <a:rPr lang="en-US" dirty="0"/>
              <a:t>Activity diagrams show the overall flow of control.</a:t>
            </a:r>
          </a:p>
          <a:p>
            <a:r>
              <a:rPr lang="en-US" dirty="0"/>
              <a:t>The basic purposes of activity diagrams are similar to other diagrams. It captures the dynamic behavior of the system. Other diagrams are used to show the message flow from one object to another but activity diagram is used to show </a:t>
            </a:r>
            <a:r>
              <a:rPr lang="en-US" b="1" dirty="0"/>
              <a:t>message flow from one activity to another</a:t>
            </a:r>
            <a:r>
              <a:rPr lang="en-US" dirty="0"/>
              <a:t>.</a:t>
            </a:r>
          </a:p>
        </p:txBody>
      </p:sp>
    </p:spTree>
    <p:extLst>
      <p:ext uri="{BB962C8B-B14F-4D97-AF65-F5344CB8AC3E}">
        <p14:creationId xmlns:p14="http://schemas.microsoft.com/office/powerpoint/2010/main" val="1153902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87A43-E478-551D-121B-90B2A1708A92}"/>
              </a:ext>
            </a:extLst>
          </p:cNvPr>
          <p:cNvSpPr>
            <a:spLocks noGrp="1"/>
          </p:cNvSpPr>
          <p:nvPr>
            <p:ph type="title"/>
          </p:nvPr>
        </p:nvSpPr>
        <p:spPr/>
        <p:txBody>
          <a:bodyPr/>
          <a:lstStyle/>
          <a:p>
            <a:pPr algn="ctr"/>
            <a:r>
              <a:rPr lang="en-IN" dirty="0"/>
              <a:t>ADMIN</a:t>
            </a:r>
          </a:p>
        </p:txBody>
      </p:sp>
      <p:pic>
        <p:nvPicPr>
          <p:cNvPr id="4" name="Picture 3">
            <a:extLst>
              <a:ext uri="{FF2B5EF4-FFF2-40B4-BE49-F238E27FC236}">
                <a16:creationId xmlns:a16="http://schemas.microsoft.com/office/drawing/2014/main" id="{BF93B373-49A7-72D0-CF96-254EBD6C91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03431"/>
            <a:ext cx="10515600" cy="5388015"/>
          </a:xfrm>
          <a:prstGeom prst="rect">
            <a:avLst/>
          </a:prstGeom>
        </p:spPr>
      </p:pic>
    </p:spTree>
    <p:extLst>
      <p:ext uri="{BB962C8B-B14F-4D97-AF65-F5344CB8AC3E}">
        <p14:creationId xmlns:p14="http://schemas.microsoft.com/office/powerpoint/2010/main" val="2061920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703B-67C0-1F41-8C0E-451AB1462327}"/>
              </a:ext>
            </a:extLst>
          </p:cNvPr>
          <p:cNvSpPr>
            <a:spLocks noGrp="1"/>
          </p:cNvSpPr>
          <p:nvPr>
            <p:ph type="title"/>
          </p:nvPr>
        </p:nvSpPr>
        <p:spPr/>
        <p:txBody>
          <a:bodyPr/>
          <a:lstStyle/>
          <a:p>
            <a:pPr algn="ctr"/>
            <a:r>
              <a:rPr lang="en-IN" dirty="0"/>
              <a:t>SPARE PARTS SHOP</a:t>
            </a:r>
          </a:p>
        </p:txBody>
      </p:sp>
      <p:pic>
        <p:nvPicPr>
          <p:cNvPr id="4" name="Picture 3">
            <a:extLst>
              <a:ext uri="{FF2B5EF4-FFF2-40B4-BE49-F238E27FC236}">
                <a16:creationId xmlns:a16="http://schemas.microsoft.com/office/drawing/2014/main" id="{0F80DFB8-09B6-4063-0E75-1A4BB66F5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77387"/>
            <a:ext cx="10515600" cy="5393803"/>
          </a:xfrm>
          <a:prstGeom prst="rect">
            <a:avLst/>
          </a:prstGeom>
        </p:spPr>
      </p:pic>
    </p:spTree>
    <p:extLst>
      <p:ext uri="{BB962C8B-B14F-4D97-AF65-F5344CB8AC3E}">
        <p14:creationId xmlns:p14="http://schemas.microsoft.com/office/powerpoint/2010/main" val="3528164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BAC2-FAA1-172A-0264-296BE6A2AC23}"/>
              </a:ext>
            </a:extLst>
          </p:cNvPr>
          <p:cNvSpPr>
            <a:spLocks noGrp="1"/>
          </p:cNvSpPr>
          <p:nvPr>
            <p:ph type="title"/>
          </p:nvPr>
        </p:nvSpPr>
        <p:spPr/>
        <p:txBody>
          <a:bodyPr/>
          <a:lstStyle/>
          <a:p>
            <a:pPr algn="ctr"/>
            <a:r>
              <a:rPr lang="en-IN" dirty="0"/>
              <a:t>WORKSHOP</a:t>
            </a:r>
          </a:p>
        </p:txBody>
      </p:sp>
      <p:pic>
        <p:nvPicPr>
          <p:cNvPr id="4" name="Picture 3">
            <a:extLst>
              <a:ext uri="{FF2B5EF4-FFF2-40B4-BE49-F238E27FC236}">
                <a16:creationId xmlns:a16="http://schemas.microsoft.com/office/drawing/2014/main" id="{1254B356-B2E1-9424-F047-296BD243B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298" y="1354238"/>
            <a:ext cx="7873404" cy="5393803"/>
          </a:xfrm>
          <a:prstGeom prst="rect">
            <a:avLst/>
          </a:prstGeom>
        </p:spPr>
      </p:pic>
    </p:spTree>
    <p:extLst>
      <p:ext uri="{BB962C8B-B14F-4D97-AF65-F5344CB8AC3E}">
        <p14:creationId xmlns:p14="http://schemas.microsoft.com/office/powerpoint/2010/main" val="2440201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68D87-7CEF-CF43-4264-9CCD4FEDE029}"/>
              </a:ext>
            </a:extLst>
          </p:cNvPr>
          <p:cNvSpPr>
            <a:spLocks noGrp="1"/>
          </p:cNvSpPr>
          <p:nvPr>
            <p:ph type="title"/>
          </p:nvPr>
        </p:nvSpPr>
        <p:spPr/>
        <p:txBody>
          <a:bodyPr/>
          <a:lstStyle/>
          <a:p>
            <a:pPr algn="ctr"/>
            <a:r>
              <a:rPr lang="en-IN" dirty="0"/>
              <a:t>USER</a:t>
            </a:r>
          </a:p>
        </p:txBody>
      </p:sp>
      <p:pic>
        <p:nvPicPr>
          <p:cNvPr id="4" name="Picture 3">
            <a:extLst>
              <a:ext uri="{FF2B5EF4-FFF2-40B4-BE49-F238E27FC236}">
                <a16:creationId xmlns:a16="http://schemas.microsoft.com/office/drawing/2014/main" id="{B37576A5-9381-56DB-8850-F7C129DE61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331089"/>
            <a:ext cx="10515600" cy="5440101"/>
          </a:xfrm>
          <a:prstGeom prst="rect">
            <a:avLst/>
          </a:prstGeom>
        </p:spPr>
      </p:pic>
    </p:spTree>
    <p:extLst>
      <p:ext uri="{BB962C8B-B14F-4D97-AF65-F5344CB8AC3E}">
        <p14:creationId xmlns:p14="http://schemas.microsoft.com/office/powerpoint/2010/main" val="959761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8B777-6A4C-D087-1F63-C97164AA1D5A}"/>
              </a:ext>
            </a:extLst>
          </p:cNvPr>
          <p:cNvSpPr>
            <a:spLocks noGrp="1"/>
          </p:cNvSpPr>
          <p:nvPr>
            <p:ph type="title"/>
          </p:nvPr>
        </p:nvSpPr>
        <p:spPr/>
        <p:txBody>
          <a:bodyPr/>
          <a:lstStyle/>
          <a:p>
            <a:r>
              <a:rPr lang="en-IN" dirty="0"/>
              <a:t>Sequence Diagram</a:t>
            </a:r>
          </a:p>
        </p:txBody>
      </p:sp>
      <p:sp>
        <p:nvSpPr>
          <p:cNvPr id="3" name="Content Placeholder 2">
            <a:extLst>
              <a:ext uri="{FF2B5EF4-FFF2-40B4-BE49-F238E27FC236}">
                <a16:creationId xmlns:a16="http://schemas.microsoft.com/office/drawing/2014/main" id="{4515DCC0-1B08-44A9-18B6-AF33483B2007}"/>
              </a:ext>
            </a:extLst>
          </p:cNvPr>
          <p:cNvSpPr>
            <a:spLocks noGrp="1"/>
          </p:cNvSpPr>
          <p:nvPr>
            <p:ph idx="1"/>
          </p:nvPr>
        </p:nvSpPr>
        <p:spPr/>
        <p:txBody>
          <a:bodyPr>
            <a:normAutofit fontScale="92500" lnSpcReduction="10000"/>
          </a:bodyPr>
          <a:lstStyle/>
          <a:p>
            <a:r>
              <a:rPr lang="en-US" dirty="0"/>
              <a:t>Sequence diagrams are an easy and intuitive way of </a:t>
            </a:r>
            <a:r>
              <a:rPr lang="en-US" b="1" dirty="0"/>
              <a:t>describing the behavior of a system by viewing the interaction between the system and its environment</a:t>
            </a:r>
            <a:r>
              <a:rPr lang="en-US" dirty="0"/>
              <a:t>.  </a:t>
            </a:r>
          </a:p>
          <a:p>
            <a:r>
              <a:rPr lang="en-US" dirty="0"/>
              <a:t>A sequence diagram shows an interaction arranged in a time sequence. </a:t>
            </a:r>
          </a:p>
          <a:p>
            <a:r>
              <a:rPr lang="en-US" dirty="0"/>
              <a:t> It shows the objects participating in the interaction by their life lines and the messages they exchange, arranged in a time sequence.</a:t>
            </a:r>
          </a:p>
          <a:p>
            <a:r>
              <a:rPr lang="en-US" dirty="0"/>
              <a:t>A sequence diagram has two dimensions: a vertical dimension represents time, horizontal dimension represents different objects</a:t>
            </a:r>
          </a:p>
          <a:p>
            <a:endParaRPr lang="en-US" dirty="0"/>
          </a:p>
          <a:p>
            <a:endParaRPr lang="en-US" dirty="0"/>
          </a:p>
          <a:p>
            <a:endParaRPr lang="en-IN" dirty="0"/>
          </a:p>
        </p:txBody>
      </p:sp>
    </p:spTree>
    <p:extLst>
      <p:ext uri="{BB962C8B-B14F-4D97-AF65-F5344CB8AC3E}">
        <p14:creationId xmlns:p14="http://schemas.microsoft.com/office/powerpoint/2010/main" val="3946579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E0516-45F3-AA98-D94A-032DF08C6C71}"/>
              </a:ext>
            </a:extLst>
          </p:cNvPr>
          <p:cNvSpPr>
            <a:spLocks noGrp="1"/>
          </p:cNvSpPr>
          <p:nvPr>
            <p:ph type="title"/>
          </p:nvPr>
        </p:nvSpPr>
        <p:spPr/>
        <p:txBody>
          <a:bodyPr>
            <a:normAutofit/>
          </a:bodyPr>
          <a:lstStyle/>
          <a:p>
            <a:r>
              <a:rPr lang="en-IN" dirty="0"/>
              <a:t>INTRODUCTION</a:t>
            </a:r>
          </a:p>
        </p:txBody>
      </p:sp>
      <p:sp>
        <p:nvSpPr>
          <p:cNvPr id="3" name="Content Placeholder 2">
            <a:extLst>
              <a:ext uri="{FF2B5EF4-FFF2-40B4-BE49-F238E27FC236}">
                <a16:creationId xmlns:a16="http://schemas.microsoft.com/office/drawing/2014/main" id="{D2FE5C0C-4F10-1A2A-38B1-211A34547C9D}"/>
              </a:ext>
            </a:extLst>
          </p:cNvPr>
          <p:cNvSpPr>
            <a:spLocks noGrp="1"/>
          </p:cNvSpPr>
          <p:nvPr>
            <p:ph idx="1"/>
          </p:nvPr>
        </p:nvSpPr>
        <p:spPr>
          <a:xfrm>
            <a:off x="838200" y="1825625"/>
            <a:ext cx="10515600" cy="4745504"/>
          </a:xfrm>
        </p:spPr>
        <p:txBody>
          <a:bodyPr>
            <a:normAutofit lnSpcReduction="10000"/>
          </a:bodyPr>
          <a:lstStyle/>
          <a:p>
            <a:r>
              <a:rPr lang="en-US" sz="2400" dirty="0">
                <a:effectLst/>
                <a:latin typeface="Bahnschrift SemiLight" panose="020B0502040204020203" pitchFamily="34" charset="0"/>
                <a:ea typeface="Times New Roman" panose="02020603050405020304" pitchFamily="18" charset="0"/>
                <a:cs typeface="Times New Roman" panose="02020603050405020304" pitchFamily="18" charset="0"/>
              </a:rPr>
              <a:t>There exist online shopping systems for all the products but shops in our areas are not included in the system</a:t>
            </a:r>
          </a:p>
          <a:p>
            <a:r>
              <a:rPr lang="en-US" sz="2400" dirty="0">
                <a:effectLst/>
                <a:latin typeface="Bahnschrift SemiLight" panose="020B0502040204020203" pitchFamily="34" charset="0"/>
                <a:ea typeface="Times New Roman" panose="02020603050405020304" pitchFamily="18" charset="0"/>
                <a:cs typeface="Times New Roman" panose="02020603050405020304" pitchFamily="18" charset="0"/>
              </a:rPr>
              <a:t>we will be able to implement a online shopping and service system for those who want to buy spare parts online</a:t>
            </a:r>
          </a:p>
          <a:p>
            <a:r>
              <a:rPr lang="en-US" sz="2400" dirty="0">
                <a:effectLst/>
                <a:latin typeface="Bahnschrift SemiLight" panose="020B0502040204020203" pitchFamily="34" charset="0"/>
                <a:ea typeface="Times New Roman" panose="02020603050405020304" pitchFamily="18" charset="0"/>
                <a:cs typeface="Times New Roman" panose="02020603050405020304" pitchFamily="18" charset="0"/>
              </a:rPr>
              <a:t>Also </a:t>
            </a:r>
            <a:r>
              <a:rPr lang="en-US" sz="2400" dirty="0">
                <a:effectLst/>
                <a:latin typeface="Bahnschrift SemiLight" panose="020B0502040204020203" pitchFamily="34" charset="0"/>
                <a:ea typeface="Times New Roman" panose="02020603050405020304" pitchFamily="18" charset="0"/>
              </a:rPr>
              <a:t>provides users to search nearby workshops and access the various services</a:t>
            </a:r>
            <a:endParaRPr lang="en-US" sz="2400" dirty="0">
              <a:effectLst/>
              <a:latin typeface="Bahnschrift SemiLight" panose="020B0502040204020203" pitchFamily="34" charset="0"/>
              <a:ea typeface="Times New Roman" panose="02020603050405020304" pitchFamily="18" charset="0"/>
              <a:cs typeface="Times New Roman" panose="02020603050405020304" pitchFamily="18" charset="0"/>
            </a:endParaRPr>
          </a:p>
          <a:p>
            <a:r>
              <a:rPr lang="en-US" sz="2400" dirty="0">
                <a:latin typeface="Bahnschrift SemiLight" panose="020B0502040204020203" pitchFamily="34" charset="0"/>
                <a:ea typeface="Times New Roman" panose="02020603050405020304" pitchFamily="18" charset="0"/>
                <a:cs typeface="Times New Roman" panose="02020603050405020304" pitchFamily="18" charset="0"/>
              </a:rPr>
              <a:t>Actors</a:t>
            </a:r>
          </a:p>
          <a:p>
            <a:pPr lvl="1"/>
            <a:r>
              <a:rPr lang="en-US" sz="2000" dirty="0">
                <a:effectLst/>
                <a:latin typeface="Bahnschrift SemiLight" panose="020B0502040204020203" pitchFamily="34" charset="0"/>
                <a:ea typeface="Times New Roman" panose="02020603050405020304" pitchFamily="18" charset="0"/>
                <a:cs typeface="Times New Roman" panose="02020603050405020304" pitchFamily="18" charset="0"/>
              </a:rPr>
              <a:t>Admin</a:t>
            </a:r>
          </a:p>
          <a:p>
            <a:pPr lvl="1"/>
            <a:r>
              <a:rPr lang="en-US" sz="2000" dirty="0">
                <a:latin typeface="Bahnschrift SemiLight" panose="020B0502040204020203" pitchFamily="34" charset="0"/>
                <a:ea typeface="Times New Roman" panose="02020603050405020304" pitchFamily="18" charset="0"/>
                <a:cs typeface="Times New Roman" panose="02020603050405020304" pitchFamily="18" charset="0"/>
              </a:rPr>
              <a:t>Spare parts shop</a:t>
            </a:r>
          </a:p>
          <a:p>
            <a:pPr lvl="1"/>
            <a:r>
              <a:rPr lang="en-US" sz="2000" dirty="0">
                <a:effectLst/>
                <a:latin typeface="Bahnschrift SemiLight" panose="020B0502040204020203" pitchFamily="34" charset="0"/>
                <a:ea typeface="Times New Roman" panose="02020603050405020304" pitchFamily="18" charset="0"/>
                <a:cs typeface="Times New Roman" panose="02020603050405020304" pitchFamily="18" charset="0"/>
              </a:rPr>
              <a:t>Workshop</a:t>
            </a:r>
          </a:p>
          <a:p>
            <a:pPr lvl="1"/>
            <a:r>
              <a:rPr lang="en-US" sz="2000" dirty="0">
                <a:latin typeface="Bahnschrift SemiLight" panose="020B0502040204020203" pitchFamily="34" charset="0"/>
                <a:ea typeface="Times New Roman" panose="02020603050405020304" pitchFamily="18" charset="0"/>
                <a:cs typeface="Times New Roman" panose="02020603050405020304" pitchFamily="18" charset="0"/>
              </a:rPr>
              <a:t>User</a:t>
            </a:r>
          </a:p>
        </p:txBody>
      </p:sp>
    </p:spTree>
    <p:extLst>
      <p:ext uri="{BB962C8B-B14F-4D97-AF65-F5344CB8AC3E}">
        <p14:creationId xmlns:p14="http://schemas.microsoft.com/office/powerpoint/2010/main" val="2456468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811D0-9C66-465C-E090-3D1058B75049}"/>
              </a:ext>
            </a:extLst>
          </p:cNvPr>
          <p:cNvSpPr txBox="1">
            <a:spLocks/>
          </p:cNvSpPr>
          <p:nvPr/>
        </p:nvSpPr>
        <p:spPr>
          <a:xfrm>
            <a:off x="0" y="3429000"/>
            <a:ext cx="10515600" cy="1325563"/>
          </a:xfrm>
          <a:prstGeom prst="rect">
            <a:avLst/>
          </a:prstGeom>
        </p:spPr>
        <p:txBody>
          <a:bodyP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IN" sz="3200" dirty="0">
                <a:solidFill>
                  <a:schemeClr val="tx2">
                    <a:lumMod val="25000"/>
                    <a:lumOff val="75000"/>
                  </a:schemeClr>
                </a:solidFill>
              </a:rPr>
              <a:t>Sequence Diagram</a:t>
            </a:r>
          </a:p>
        </p:txBody>
      </p:sp>
      <p:pic>
        <p:nvPicPr>
          <p:cNvPr id="3" name="Content Placeholder 4">
            <a:extLst>
              <a:ext uri="{FF2B5EF4-FFF2-40B4-BE49-F238E27FC236}">
                <a16:creationId xmlns:a16="http://schemas.microsoft.com/office/drawing/2014/main" id="{46FC0439-D07F-36D9-DBCE-5159D4AF0B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46968" y="115747"/>
            <a:ext cx="8137002" cy="6632294"/>
          </a:xfrm>
          <a:prstGeom prst="rect">
            <a:avLst/>
          </a:prstGeom>
        </p:spPr>
      </p:pic>
    </p:spTree>
    <p:extLst>
      <p:ext uri="{BB962C8B-B14F-4D97-AF65-F5344CB8AC3E}">
        <p14:creationId xmlns:p14="http://schemas.microsoft.com/office/powerpoint/2010/main" val="3745569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DESIGN</a:t>
            </a:r>
            <a:endParaRPr lang="en-IN" dirty="0"/>
          </a:p>
        </p:txBody>
      </p:sp>
    </p:spTree>
    <p:extLst>
      <p:ext uri="{BB962C8B-B14F-4D97-AF65-F5344CB8AC3E}">
        <p14:creationId xmlns:p14="http://schemas.microsoft.com/office/powerpoint/2010/main" val="2216660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4D237-AB71-A252-3E7F-1A7E72A24A3F}"/>
              </a:ext>
            </a:extLst>
          </p:cNvPr>
          <p:cNvSpPr>
            <a:spLocks noGrp="1"/>
          </p:cNvSpPr>
          <p:nvPr>
            <p:ph type="title"/>
          </p:nvPr>
        </p:nvSpPr>
        <p:spPr/>
        <p:txBody>
          <a:bodyPr/>
          <a:lstStyle/>
          <a:p>
            <a:r>
              <a:rPr lang="en-IN" dirty="0"/>
              <a:t>E-R Diagram</a:t>
            </a:r>
          </a:p>
        </p:txBody>
      </p:sp>
      <p:sp>
        <p:nvSpPr>
          <p:cNvPr id="3" name="Content Placeholder 2">
            <a:extLst>
              <a:ext uri="{FF2B5EF4-FFF2-40B4-BE49-F238E27FC236}">
                <a16:creationId xmlns:a16="http://schemas.microsoft.com/office/drawing/2014/main" id="{C0EF1DD3-4FAB-E00E-B10B-758C69F40008}"/>
              </a:ext>
            </a:extLst>
          </p:cNvPr>
          <p:cNvSpPr>
            <a:spLocks noGrp="1"/>
          </p:cNvSpPr>
          <p:nvPr>
            <p:ph idx="1"/>
          </p:nvPr>
        </p:nvSpPr>
        <p:spPr/>
        <p:txBody>
          <a:bodyPr/>
          <a:lstStyle/>
          <a:p>
            <a:r>
              <a:rPr lang="en-US" dirty="0"/>
              <a:t>An entity-relationship diagram is a data modeling technique that creates a graphical representation of the entities, and relationship between entities, within an information system</a:t>
            </a:r>
          </a:p>
          <a:p>
            <a:r>
              <a:rPr lang="en-US" b="1" dirty="0"/>
              <a:t>Entities</a:t>
            </a:r>
            <a:r>
              <a:rPr lang="en-US" dirty="0"/>
              <a:t> are the “things” about which we seek information</a:t>
            </a:r>
          </a:p>
          <a:p>
            <a:r>
              <a:rPr lang="en-US" b="1" dirty="0"/>
              <a:t>Attributes</a:t>
            </a:r>
            <a:r>
              <a:rPr lang="en-US" dirty="0"/>
              <a:t> are the data we collect about entities.</a:t>
            </a:r>
          </a:p>
          <a:p>
            <a:r>
              <a:rPr lang="en-US" b="1" dirty="0"/>
              <a:t>Relationships</a:t>
            </a:r>
            <a:r>
              <a:rPr lang="en-US" dirty="0"/>
              <a:t> provided the structure needed to draw information from multiple entities.</a:t>
            </a:r>
          </a:p>
          <a:p>
            <a:endParaRPr lang="en-US" dirty="0"/>
          </a:p>
          <a:p>
            <a:endParaRPr lang="en-IN" dirty="0"/>
          </a:p>
        </p:txBody>
      </p:sp>
    </p:spTree>
    <p:extLst>
      <p:ext uri="{BB962C8B-B14F-4D97-AF65-F5344CB8AC3E}">
        <p14:creationId xmlns:p14="http://schemas.microsoft.com/office/powerpoint/2010/main" val="1373886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23" y="213864"/>
            <a:ext cx="11488753" cy="6487382"/>
          </a:xfrm>
          <a:prstGeom prst="rect">
            <a:avLst/>
          </a:prstGeom>
        </p:spPr>
      </p:pic>
    </p:spTree>
    <p:extLst>
      <p:ext uri="{BB962C8B-B14F-4D97-AF65-F5344CB8AC3E}">
        <p14:creationId xmlns:p14="http://schemas.microsoft.com/office/powerpoint/2010/main" val="3787030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E118-1243-60F7-8E15-34A0ED365ECD}"/>
              </a:ext>
            </a:extLst>
          </p:cNvPr>
          <p:cNvSpPr>
            <a:spLocks noGrp="1"/>
          </p:cNvSpPr>
          <p:nvPr>
            <p:ph type="title"/>
          </p:nvPr>
        </p:nvSpPr>
        <p:spPr/>
        <p:txBody>
          <a:bodyPr/>
          <a:lstStyle/>
          <a:p>
            <a:r>
              <a:rPr lang="en-IN" dirty="0"/>
              <a:t>Data Flow Diagram</a:t>
            </a:r>
          </a:p>
        </p:txBody>
      </p:sp>
      <p:sp>
        <p:nvSpPr>
          <p:cNvPr id="3" name="Content Placeholder 2">
            <a:extLst>
              <a:ext uri="{FF2B5EF4-FFF2-40B4-BE49-F238E27FC236}">
                <a16:creationId xmlns:a16="http://schemas.microsoft.com/office/drawing/2014/main" id="{9994A55D-7613-CE53-8618-7613D92D3133}"/>
              </a:ext>
            </a:extLst>
          </p:cNvPr>
          <p:cNvSpPr>
            <a:spLocks noGrp="1"/>
          </p:cNvSpPr>
          <p:nvPr>
            <p:ph idx="1"/>
          </p:nvPr>
        </p:nvSpPr>
        <p:spPr>
          <a:xfrm>
            <a:off x="838200" y="1825625"/>
            <a:ext cx="10515600" cy="2838972"/>
          </a:xfrm>
        </p:spPr>
        <p:txBody>
          <a:bodyPr/>
          <a:lstStyle/>
          <a:p>
            <a:r>
              <a:rPr lang="en-US" dirty="0"/>
              <a:t>A data flow diagram is a graphical technique that </a:t>
            </a:r>
            <a:r>
              <a:rPr lang="en-US" b="1" dirty="0"/>
              <a:t>depicts data flow</a:t>
            </a:r>
            <a:r>
              <a:rPr lang="en-US" dirty="0"/>
              <a:t> and transforms that are applied as data move from input to output. </a:t>
            </a:r>
          </a:p>
          <a:p>
            <a:r>
              <a:rPr lang="en-US" dirty="0"/>
              <a:t>The DFD is used to represent increasing information flow and functional details. </a:t>
            </a:r>
          </a:p>
          <a:p>
            <a:endParaRPr lang="en-IN" dirty="0"/>
          </a:p>
        </p:txBody>
      </p:sp>
      <p:pic>
        <p:nvPicPr>
          <p:cNvPr id="5" name="Picture 4">
            <a:extLst>
              <a:ext uri="{FF2B5EF4-FFF2-40B4-BE49-F238E27FC236}">
                <a16:creationId xmlns:a16="http://schemas.microsoft.com/office/drawing/2014/main" id="{5573AC89-7300-311B-2C28-1F331F529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7646" y="4557565"/>
            <a:ext cx="6076708" cy="1935310"/>
          </a:xfrm>
          <a:prstGeom prst="rect">
            <a:avLst/>
          </a:prstGeom>
        </p:spPr>
      </p:pic>
      <p:sp>
        <p:nvSpPr>
          <p:cNvPr id="6" name="Title 1">
            <a:extLst>
              <a:ext uri="{FF2B5EF4-FFF2-40B4-BE49-F238E27FC236}">
                <a16:creationId xmlns:a16="http://schemas.microsoft.com/office/drawing/2014/main" id="{794D2121-7F3D-B31D-7A3C-86B5272AF715}"/>
              </a:ext>
            </a:extLst>
          </p:cNvPr>
          <p:cNvSpPr txBox="1">
            <a:spLocks/>
          </p:cNvSpPr>
          <p:nvPr/>
        </p:nvSpPr>
        <p:spPr>
          <a:xfrm>
            <a:off x="0" y="4557565"/>
            <a:ext cx="10515600" cy="1325563"/>
          </a:xfrm>
          <a:prstGeom prst="rect">
            <a:avLst/>
          </a:prstGeom>
        </p:spPr>
        <p:txBody>
          <a:bodyP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IN" sz="3200" dirty="0">
                <a:solidFill>
                  <a:schemeClr val="tx2">
                    <a:lumMod val="25000"/>
                    <a:lumOff val="75000"/>
                  </a:schemeClr>
                </a:solidFill>
              </a:rPr>
              <a:t>DFD level 0:</a:t>
            </a:r>
          </a:p>
        </p:txBody>
      </p:sp>
    </p:spTree>
    <p:extLst>
      <p:ext uri="{BB962C8B-B14F-4D97-AF65-F5344CB8AC3E}">
        <p14:creationId xmlns:p14="http://schemas.microsoft.com/office/powerpoint/2010/main" val="2712998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431608F-1CDA-B19B-DC52-6167B9B73973}"/>
              </a:ext>
            </a:extLst>
          </p:cNvPr>
          <p:cNvSpPr txBox="1">
            <a:spLocks/>
          </p:cNvSpPr>
          <p:nvPr/>
        </p:nvSpPr>
        <p:spPr>
          <a:xfrm>
            <a:off x="0" y="3429000"/>
            <a:ext cx="10515600" cy="1325563"/>
          </a:xfrm>
          <a:prstGeom prst="rect">
            <a:avLst/>
          </a:prstGeom>
        </p:spPr>
        <p:txBody>
          <a:bodyP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IN" sz="3200" dirty="0">
                <a:solidFill>
                  <a:schemeClr val="tx2">
                    <a:lumMod val="25000"/>
                    <a:lumOff val="75000"/>
                  </a:schemeClr>
                </a:solidFill>
              </a:rPr>
              <a:t>DFD level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4443" y="0"/>
            <a:ext cx="8523143" cy="6858000"/>
          </a:xfrm>
        </p:spPr>
      </p:pic>
    </p:spTree>
    <p:extLst>
      <p:ext uri="{BB962C8B-B14F-4D97-AF65-F5344CB8AC3E}">
        <p14:creationId xmlns:p14="http://schemas.microsoft.com/office/powerpoint/2010/main" val="496803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C09035-666D-33E1-FDF8-0ED87298D93E}"/>
              </a:ext>
            </a:extLst>
          </p:cNvPr>
          <p:cNvSpPr txBox="1">
            <a:spLocks/>
          </p:cNvSpPr>
          <p:nvPr/>
        </p:nvSpPr>
        <p:spPr>
          <a:xfrm>
            <a:off x="0" y="3429000"/>
            <a:ext cx="10515600" cy="1325563"/>
          </a:xfrm>
          <a:prstGeom prst="rect">
            <a:avLst/>
          </a:prstGeom>
        </p:spPr>
        <p:txBody>
          <a:bodyP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IN" sz="3200" dirty="0">
                <a:solidFill>
                  <a:schemeClr val="tx2">
                    <a:lumMod val="25000"/>
                    <a:lumOff val="75000"/>
                  </a:schemeClr>
                </a:solidFill>
              </a:rPr>
              <a:t>Level </a:t>
            </a:r>
            <a:r>
              <a:rPr lang="en-IN" sz="3200" dirty="0" smtClean="0">
                <a:solidFill>
                  <a:schemeClr val="tx2">
                    <a:lumMod val="25000"/>
                    <a:lumOff val="75000"/>
                  </a:schemeClr>
                </a:solidFill>
              </a:rPr>
              <a:t>2:Admin</a:t>
            </a:r>
          </a:p>
          <a:p>
            <a:endParaRPr lang="en-US" sz="3200" dirty="0">
              <a:solidFill>
                <a:schemeClr val="tx2">
                  <a:lumMod val="25000"/>
                  <a:lumOff val="75000"/>
                </a:schemeClr>
              </a:solidFill>
            </a:endParaRPr>
          </a:p>
          <a:p>
            <a:endParaRPr lang="en-US" sz="3200" dirty="0" smtClean="0">
              <a:solidFill>
                <a:schemeClr val="tx2">
                  <a:lumMod val="25000"/>
                  <a:lumOff val="75000"/>
                </a:schemeClr>
              </a:solidFill>
            </a:endParaRPr>
          </a:p>
          <a:p>
            <a:endParaRPr lang="en-US" sz="3200" dirty="0">
              <a:solidFill>
                <a:schemeClr val="tx2">
                  <a:lumMod val="25000"/>
                  <a:lumOff val="75000"/>
                </a:schemeClr>
              </a:solidFill>
            </a:endParaRPr>
          </a:p>
          <a:p>
            <a:endParaRPr lang="en-US" sz="3200" dirty="0" smtClean="0">
              <a:solidFill>
                <a:schemeClr val="tx2">
                  <a:lumMod val="25000"/>
                  <a:lumOff val="75000"/>
                </a:schemeClr>
              </a:solidFill>
            </a:endParaRPr>
          </a:p>
          <a:p>
            <a:endParaRPr lang="en-US" sz="3200" dirty="0">
              <a:solidFill>
                <a:schemeClr val="tx2">
                  <a:lumMod val="25000"/>
                  <a:lumOff val="75000"/>
                </a:schemeClr>
              </a:solidFill>
            </a:endParaRPr>
          </a:p>
          <a:p>
            <a:endParaRPr lang="en-IN" sz="3200" dirty="0">
              <a:solidFill>
                <a:schemeClr val="tx2">
                  <a:lumMod val="25000"/>
                  <a:lumOff val="75000"/>
                </a:schemeClr>
              </a:solidFill>
            </a:endParaRPr>
          </a:p>
        </p:txBody>
      </p:sp>
      <p:pic>
        <p:nvPicPr>
          <p:cNvPr id="5" name="Picture 4" descr="C:\Users\ADARSH\Desktop\dfd admin new.png"/>
          <p:cNvPicPr/>
          <p:nvPr/>
        </p:nvPicPr>
        <p:blipFill>
          <a:blip r:embed="rId2">
            <a:extLst>
              <a:ext uri="{28A0092B-C50C-407E-A947-70E740481C1C}">
                <a14:useLocalDpi xmlns:a14="http://schemas.microsoft.com/office/drawing/2010/main" val="0"/>
              </a:ext>
            </a:extLst>
          </a:blip>
          <a:srcRect/>
          <a:stretch>
            <a:fillRect/>
          </a:stretch>
        </p:blipFill>
        <p:spPr bwMode="auto">
          <a:xfrm>
            <a:off x="3135086" y="104503"/>
            <a:ext cx="8830491" cy="6570617"/>
          </a:xfrm>
          <a:prstGeom prst="rect">
            <a:avLst/>
          </a:prstGeom>
          <a:noFill/>
          <a:ln>
            <a:noFill/>
          </a:ln>
        </p:spPr>
      </p:pic>
    </p:spTree>
    <p:extLst>
      <p:ext uri="{BB962C8B-B14F-4D97-AF65-F5344CB8AC3E}">
        <p14:creationId xmlns:p14="http://schemas.microsoft.com/office/powerpoint/2010/main" val="117805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Category Details : </a:t>
            </a:r>
            <a:r>
              <a:rPr lang="en-US" dirty="0" err="1"/>
              <a:t>category_id</a:t>
            </a:r>
            <a:r>
              <a:rPr lang="en-US" dirty="0"/>
              <a:t> , category, </a:t>
            </a:r>
            <a:r>
              <a:rPr lang="en-US" dirty="0" err="1"/>
              <a:t>vehicle_id</a:t>
            </a:r>
            <a:endParaRPr lang="en-IN" dirty="0"/>
          </a:p>
          <a:p>
            <a:r>
              <a:rPr lang="en-US" dirty="0"/>
              <a:t>Brand Details : </a:t>
            </a:r>
            <a:r>
              <a:rPr lang="en-US" dirty="0" err="1"/>
              <a:t>brand_id</a:t>
            </a:r>
            <a:r>
              <a:rPr lang="en-US" dirty="0"/>
              <a:t>, </a:t>
            </a:r>
            <a:r>
              <a:rPr lang="en-US" dirty="0" err="1"/>
              <a:t>brand_name</a:t>
            </a:r>
            <a:r>
              <a:rPr lang="en-US" dirty="0"/>
              <a:t>, </a:t>
            </a:r>
            <a:r>
              <a:rPr lang="en-US" dirty="0" err="1"/>
              <a:t>vehicle_id</a:t>
            </a:r>
            <a:endParaRPr lang="en-IN" dirty="0"/>
          </a:p>
          <a:p>
            <a:r>
              <a:rPr lang="en-US" dirty="0"/>
              <a:t>Model Details : </a:t>
            </a:r>
            <a:r>
              <a:rPr lang="en-US" dirty="0" err="1"/>
              <a:t>model_id</a:t>
            </a:r>
            <a:r>
              <a:rPr lang="en-US" dirty="0"/>
              <a:t>, </a:t>
            </a:r>
            <a:r>
              <a:rPr lang="en-US" dirty="0" err="1"/>
              <a:t>model_name</a:t>
            </a:r>
            <a:r>
              <a:rPr lang="en-US" dirty="0"/>
              <a:t>, </a:t>
            </a:r>
            <a:r>
              <a:rPr lang="en-US" dirty="0" err="1"/>
              <a:t>brand_id</a:t>
            </a:r>
            <a:r>
              <a:rPr lang="en-US" dirty="0"/>
              <a:t>, </a:t>
            </a:r>
            <a:r>
              <a:rPr lang="en-US" dirty="0" err="1"/>
              <a:t>vehicle_id</a:t>
            </a:r>
            <a:endParaRPr lang="en-IN" dirty="0"/>
          </a:p>
          <a:p>
            <a:r>
              <a:rPr lang="en-US" dirty="0"/>
              <a:t>Spare parts Detail : </a:t>
            </a:r>
            <a:r>
              <a:rPr lang="en-US" dirty="0" err="1"/>
              <a:t>spare_id</a:t>
            </a:r>
            <a:r>
              <a:rPr lang="en-US" dirty="0"/>
              <a:t>, path, </a:t>
            </a:r>
            <a:r>
              <a:rPr lang="en-US" dirty="0" err="1"/>
              <a:t>part_name</a:t>
            </a:r>
            <a:r>
              <a:rPr lang="en-US" dirty="0"/>
              <a:t> ,details, </a:t>
            </a:r>
            <a:r>
              <a:rPr lang="en-US" dirty="0" err="1"/>
              <a:t>price,stock</a:t>
            </a:r>
            <a:r>
              <a:rPr lang="en-US" dirty="0"/>
              <a:t>, </a:t>
            </a:r>
            <a:r>
              <a:rPr lang="en-US" dirty="0" err="1"/>
              <a:t>brand_id</a:t>
            </a:r>
            <a:r>
              <a:rPr lang="en-US" dirty="0"/>
              <a:t> , </a:t>
            </a:r>
            <a:r>
              <a:rPr lang="en-US" dirty="0" err="1"/>
              <a:t>vehicle_id</a:t>
            </a:r>
            <a:r>
              <a:rPr lang="en-US" dirty="0"/>
              <a:t>, </a:t>
            </a:r>
            <a:r>
              <a:rPr lang="en-US" dirty="0" err="1"/>
              <a:t>shop_id</a:t>
            </a:r>
            <a:r>
              <a:rPr lang="en-US" dirty="0"/>
              <a:t>, </a:t>
            </a:r>
            <a:r>
              <a:rPr lang="en-US" dirty="0" err="1"/>
              <a:t>category_id</a:t>
            </a:r>
            <a:endParaRPr lang="en-IN" dirty="0"/>
          </a:p>
          <a:p>
            <a:r>
              <a:rPr lang="en-US" dirty="0"/>
              <a:t>Workshop Details : </a:t>
            </a:r>
            <a:r>
              <a:rPr lang="en-US" dirty="0" err="1"/>
              <a:t>workshop_id</a:t>
            </a:r>
            <a:r>
              <a:rPr lang="en-US" dirty="0"/>
              <a:t> ,logo , </a:t>
            </a:r>
            <a:r>
              <a:rPr lang="en-US" dirty="0" err="1"/>
              <a:t>shop_name</a:t>
            </a:r>
            <a:r>
              <a:rPr lang="en-US" dirty="0"/>
              <a:t>, </a:t>
            </a:r>
            <a:r>
              <a:rPr lang="en-US" dirty="0" err="1"/>
              <a:t>phone,email,username</a:t>
            </a:r>
            <a:r>
              <a:rPr lang="en-US" dirty="0"/>
              <a:t>, password ,address , status , place, </a:t>
            </a:r>
            <a:r>
              <a:rPr lang="en-US" dirty="0" err="1"/>
              <a:t>district_id,proof</a:t>
            </a:r>
            <a:endParaRPr lang="en-IN" dirty="0"/>
          </a:p>
        </p:txBody>
      </p:sp>
    </p:spTree>
    <p:extLst>
      <p:ext uri="{BB962C8B-B14F-4D97-AF65-F5344CB8AC3E}">
        <p14:creationId xmlns:p14="http://schemas.microsoft.com/office/powerpoint/2010/main" val="1474532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50C16C4-7F97-6C02-6E82-78ED74B1B821}"/>
              </a:ext>
            </a:extLst>
          </p:cNvPr>
          <p:cNvSpPr txBox="1">
            <a:spLocks/>
          </p:cNvSpPr>
          <p:nvPr/>
        </p:nvSpPr>
        <p:spPr>
          <a:xfrm>
            <a:off x="0" y="3429000"/>
            <a:ext cx="10515600" cy="1325563"/>
          </a:xfrm>
          <a:prstGeom prst="rect">
            <a:avLst/>
          </a:prstGeom>
        </p:spPr>
        <p:txBody>
          <a:bodyP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IN" sz="3200" dirty="0">
                <a:solidFill>
                  <a:schemeClr val="tx2">
                    <a:lumMod val="25000"/>
                    <a:lumOff val="75000"/>
                  </a:schemeClr>
                </a:solidFill>
              </a:rPr>
              <a:t>Level 2:Spare shop</a:t>
            </a:r>
          </a:p>
        </p:txBody>
      </p:sp>
      <p:pic>
        <p:nvPicPr>
          <p:cNvPr id="6" name="Picture 5" descr="C:\Users\ADARSH\Desktop\dfd spare shop new.png"/>
          <p:cNvPicPr/>
          <p:nvPr/>
        </p:nvPicPr>
        <p:blipFill>
          <a:blip r:embed="rId2">
            <a:extLst>
              <a:ext uri="{28A0092B-C50C-407E-A947-70E740481C1C}">
                <a14:useLocalDpi xmlns:a14="http://schemas.microsoft.com/office/drawing/2010/main" val="0"/>
              </a:ext>
            </a:extLst>
          </a:blip>
          <a:srcRect/>
          <a:stretch>
            <a:fillRect/>
          </a:stretch>
        </p:blipFill>
        <p:spPr bwMode="auto">
          <a:xfrm>
            <a:off x="3753077" y="274321"/>
            <a:ext cx="7938180" cy="6439988"/>
          </a:xfrm>
          <a:prstGeom prst="rect">
            <a:avLst/>
          </a:prstGeom>
          <a:noFill/>
          <a:ln>
            <a:noFill/>
          </a:ln>
        </p:spPr>
      </p:pic>
    </p:spTree>
    <p:extLst>
      <p:ext uri="{BB962C8B-B14F-4D97-AF65-F5344CB8AC3E}">
        <p14:creationId xmlns:p14="http://schemas.microsoft.com/office/powerpoint/2010/main" val="291464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36814"/>
            <a:ext cx="10515600" cy="5540149"/>
          </a:xfrm>
        </p:spPr>
        <p:txBody>
          <a:bodyPr>
            <a:normAutofit fontScale="92500" lnSpcReduction="20000"/>
          </a:bodyPr>
          <a:lstStyle/>
          <a:p>
            <a:r>
              <a:rPr lang="en-US" b="1" dirty="0" smtClean="0"/>
              <a:t>Spare parts Detail : </a:t>
            </a:r>
            <a:r>
              <a:rPr lang="en-US" dirty="0" err="1" smtClean="0"/>
              <a:t>spare_id</a:t>
            </a:r>
            <a:r>
              <a:rPr lang="en-US" dirty="0" smtClean="0"/>
              <a:t>, path, </a:t>
            </a:r>
            <a:r>
              <a:rPr lang="en-US" dirty="0" err="1" smtClean="0"/>
              <a:t>part_name</a:t>
            </a:r>
            <a:r>
              <a:rPr lang="en-US" dirty="0" smtClean="0"/>
              <a:t> ,details, </a:t>
            </a:r>
            <a:r>
              <a:rPr lang="en-US" dirty="0" err="1" smtClean="0"/>
              <a:t>price,stock</a:t>
            </a:r>
            <a:r>
              <a:rPr lang="en-US" dirty="0" smtClean="0"/>
              <a:t>,</a:t>
            </a:r>
            <a:r>
              <a:rPr lang="en-US" dirty="0"/>
              <a:t> </a:t>
            </a:r>
            <a:r>
              <a:rPr lang="en-US" dirty="0" err="1" smtClean="0"/>
              <a:t>brand_id</a:t>
            </a:r>
            <a:r>
              <a:rPr lang="en-US" dirty="0" smtClean="0"/>
              <a:t> , </a:t>
            </a:r>
            <a:r>
              <a:rPr lang="en-US" dirty="0" err="1" smtClean="0"/>
              <a:t>vehicle_id,shop_id</a:t>
            </a:r>
            <a:r>
              <a:rPr lang="en-US" dirty="0" smtClean="0"/>
              <a:t>, </a:t>
            </a:r>
            <a:r>
              <a:rPr lang="en-US" dirty="0" err="1" smtClean="0"/>
              <a:t>category_id</a:t>
            </a:r>
            <a:endParaRPr lang="en-US" dirty="0" smtClean="0"/>
          </a:p>
          <a:p>
            <a:r>
              <a:rPr lang="en-US" b="1" dirty="0" smtClean="0"/>
              <a:t>Order Detail : </a:t>
            </a:r>
            <a:r>
              <a:rPr lang="en-US" dirty="0" err="1" smtClean="0"/>
              <a:t>shop_id</a:t>
            </a:r>
            <a:r>
              <a:rPr lang="en-US" dirty="0" smtClean="0"/>
              <a:t>, </a:t>
            </a:r>
            <a:r>
              <a:rPr lang="en-US" dirty="0" err="1" smtClean="0"/>
              <a:t>phone,address</a:t>
            </a:r>
            <a:r>
              <a:rPr lang="en-US" dirty="0" smtClean="0"/>
              <a:t>, </a:t>
            </a:r>
            <a:r>
              <a:rPr lang="en-US" dirty="0" err="1" smtClean="0"/>
              <a:t>count,total_price</a:t>
            </a:r>
            <a:r>
              <a:rPr lang="en-US" dirty="0" smtClean="0"/>
              <a:t>, status, </a:t>
            </a:r>
            <a:r>
              <a:rPr lang="en-US" dirty="0" err="1" smtClean="0"/>
              <a:t>part_id,user_id,date</a:t>
            </a:r>
            <a:endParaRPr lang="en-US" dirty="0" smtClean="0"/>
          </a:p>
          <a:p>
            <a:r>
              <a:rPr lang="en-US" b="1" dirty="0" smtClean="0"/>
              <a:t>Review Details: </a:t>
            </a:r>
            <a:r>
              <a:rPr lang="en-US" dirty="0" err="1" smtClean="0"/>
              <a:t>spare_shop_id,user_id,review,part_id,date</a:t>
            </a:r>
            <a:endParaRPr lang="en-US" dirty="0" smtClean="0"/>
          </a:p>
          <a:p>
            <a:r>
              <a:rPr lang="en-US" b="1" dirty="0" smtClean="0"/>
              <a:t>Tracking Details </a:t>
            </a:r>
            <a:r>
              <a:rPr lang="en-US" dirty="0" smtClean="0"/>
              <a:t>:</a:t>
            </a:r>
            <a:r>
              <a:rPr lang="en-US" dirty="0" err="1" smtClean="0"/>
              <a:t>tracking_id,tracking_details,date,order_id,time</a:t>
            </a:r>
            <a:endParaRPr lang="en-US" dirty="0" smtClean="0"/>
          </a:p>
          <a:p>
            <a:r>
              <a:rPr lang="en-US" b="1" dirty="0" err="1" smtClean="0"/>
              <a:t>Prebooking</a:t>
            </a:r>
            <a:r>
              <a:rPr lang="en-US" b="1" dirty="0"/>
              <a:t> </a:t>
            </a:r>
            <a:r>
              <a:rPr lang="en-US" b="1" dirty="0" smtClean="0"/>
              <a:t>Details : </a:t>
            </a:r>
            <a:r>
              <a:rPr lang="en-US" dirty="0" err="1" smtClean="0"/>
              <a:t>prebook_id</a:t>
            </a:r>
            <a:r>
              <a:rPr lang="en-US" dirty="0" smtClean="0"/>
              <a:t>, </a:t>
            </a:r>
            <a:r>
              <a:rPr lang="en-US" dirty="0" err="1" smtClean="0"/>
              <a:t>part_id</a:t>
            </a:r>
            <a:r>
              <a:rPr lang="en-US" dirty="0" smtClean="0"/>
              <a:t> , </a:t>
            </a:r>
            <a:r>
              <a:rPr lang="en-US" dirty="0" err="1" smtClean="0"/>
              <a:t>shop_id</a:t>
            </a:r>
            <a:r>
              <a:rPr lang="en-US" dirty="0" smtClean="0"/>
              <a:t>, </a:t>
            </a:r>
            <a:r>
              <a:rPr lang="en-US" dirty="0" err="1" smtClean="0"/>
              <a:t>user_id</a:t>
            </a:r>
            <a:r>
              <a:rPr lang="en-US" dirty="0" smtClean="0"/>
              <a:t> ,count, date , </a:t>
            </a:r>
            <a:r>
              <a:rPr lang="en-US" dirty="0" err="1" smtClean="0"/>
              <a:t>status,time</a:t>
            </a:r>
            <a:endParaRPr lang="en-US" dirty="0" smtClean="0"/>
          </a:p>
          <a:p>
            <a:r>
              <a:rPr lang="en-US" b="1" dirty="0" smtClean="0"/>
              <a:t>Payment Details : </a:t>
            </a:r>
            <a:r>
              <a:rPr lang="en-US" dirty="0" err="1" smtClean="0"/>
              <a:t>shop_id</a:t>
            </a:r>
            <a:r>
              <a:rPr lang="en-US" dirty="0" smtClean="0"/>
              <a:t> , amount , </a:t>
            </a:r>
            <a:r>
              <a:rPr lang="en-US" dirty="0" err="1" smtClean="0"/>
              <a:t>transaction_key</a:t>
            </a:r>
            <a:r>
              <a:rPr lang="en-US" dirty="0" smtClean="0"/>
              <a:t> , </a:t>
            </a:r>
            <a:r>
              <a:rPr lang="en-US" dirty="0" err="1" smtClean="0"/>
              <a:t>order_id</a:t>
            </a:r>
            <a:r>
              <a:rPr lang="en-US" dirty="0" smtClean="0"/>
              <a:t>, date, </a:t>
            </a:r>
            <a:r>
              <a:rPr lang="en-US" dirty="0" err="1" smtClean="0"/>
              <a:t>user_id</a:t>
            </a:r>
            <a:r>
              <a:rPr lang="en-US" dirty="0" smtClean="0"/>
              <a:t> , status</a:t>
            </a:r>
          </a:p>
          <a:p>
            <a:r>
              <a:rPr lang="en-US" b="1" dirty="0" smtClean="0"/>
              <a:t>Profile Details :</a:t>
            </a:r>
            <a:r>
              <a:rPr lang="en-US" dirty="0" err="1" smtClean="0"/>
              <a:t>shop_id</a:t>
            </a:r>
            <a:r>
              <a:rPr lang="en-US" dirty="0" smtClean="0"/>
              <a:t> ,logo , </a:t>
            </a:r>
            <a:r>
              <a:rPr lang="en-US" dirty="0" err="1" smtClean="0"/>
              <a:t>shop_name</a:t>
            </a:r>
            <a:r>
              <a:rPr lang="en-US" dirty="0" smtClean="0"/>
              <a:t>, </a:t>
            </a:r>
            <a:r>
              <a:rPr lang="en-US" dirty="0" err="1" smtClean="0"/>
              <a:t>phone,email,username</a:t>
            </a:r>
            <a:r>
              <a:rPr lang="en-US" dirty="0" smtClean="0"/>
              <a:t>, password ,address , status , place, </a:t>
            </a:r>
            <a:r>
              <a:rPr lang="en-US" dirty="0" err="1" smtClean="0"/>
              <a:t>district_id,proof</a:t>
            </a:r>
            <a:endParaRPr lang="en-US" dirty="0" smtClean="0"/>
          </a:p>
          <a:p>
            <a:endParaRPr lang="en-US" dirty="0" smtClean="0"/>
          </a:p>
          <a:p>
            <a:endParaRPr lang="en-US" dirty="0" smtClean="0"/>
          </a:p>
          <a:p>
            <a:endParaRPr lang="en-IN" dirty="0"/>
          </a:p>
        </p:txBody>
      </p:sp>
    </p:spTree>
    <p:extLst>
      <p:ext uri="{BB962C8B-B14F-4D97-AF65-F5344CB8AC3E}">
        <p14:creationId xmlns:p14="http://schemas.microsoft.com/office/powerpoint/2010/main" val="694580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7346-9457-B392-A053-5E86246A3B88}"/>
              </a:ext>
            </a:extLst>
          </p:cNvPr>
          <p:cNvSpPr>
            <a:spLocks noGrp="1"/>
          </p:cNvSpPr>
          <p:nvPr>
            <p:ph type="title"/>
          </p:nvPr>
        </p:nvSpPr>
        <p:spPr/>
        <p:txBody>
          <a:bodyPr/>
          <a:lstStyle/>
          <a:p>
            <a:r>
              <a:rPr lang="en-IN" dirty="0"/>
              <a:t>Scope of the project</a:t>
            </a:r>
          </a:p>
        </p:txBody>
      </p:sp>
      <p:sp>
        <p:nvSpPr>
          <p:cNvPr id="3" name="Content Placeholder 2">
            <a:extLst>
              <a:ext uri="{FF2B5EF4-FFF2-40B4-BE49-F238E27FC236}">
                <a16:creationId xmlns:a16="http://schemas.microsoft.com/office/drawing/2014/main" id="{46EB0CD5-AFC5-1175-B43E-C41D8FA461DA}"/>
              </a:ext>
            </a:extLst>
          </p:cNvPr>
          <p:cNvSpPr>
            <a:spLocks noGrp="1"/>
          </p:cNvSpPr>
          <p:nvPr>
            <p:ph idx="1"/>
          </p:nvPr>
        </p:nvSpPr>
        <p:spPr/>
        <p:txBody>
          <a:bodyPr/>
          <a:lstStyle/>
          <a:p>
            <a:r>
              <a:rPr lang="en-IN" dirty="0"/>
              <a:t>Order car spare parts from different spare shops</a:t>
            </a:r>
          </a:p>
          <a:p>
            <a:r>
              <a:rPr lang="en-IN" dirty="0"/>
              <a:t>Search spare parts based on car models</a:t>
            </a:r>
          </a:p>
          <a:p>
            <a:r>
              <a:rPr lang="en-IN" dirty="0"/>
              <a:t>Compare similar product with compare option</a:t>
            </a:r>
          </a:p>
          <a:p>
            <a:r>
              <a:rPr lang="en-IN" dirty="0"/>
              <a:t>Real</a:t>
            </a:r>
            <a:r>
              <a:rPr lang="en-US" dirty="0"/>
              <a:t>-time tracking of spare parts inventory.</a:t>
            </a:r>
            <a:endParaRPr lang="en-IN" dirty="0"/>
          </a:p>
          <a:p>
            <a:r>
              <a:rPr lang="en-IN" dirty="0"/>
              <a:t>Provide workshops with different services. User can search workshop based on location and view their services.</a:t>
            </a:r>
          </a:p>
          <a:p>
            <a:endParaRPr lang="en-IN" dirty="0"/>
          </a:p>
          <a:p>
            <a:endParaRPr lang="en-IN" dirty="0"/>
          </a:p>
        </p:txBody>
      </p:sp>
    </p:spTree>
    <p:extLst>
      <p:ext uri="{BB962C8B-B14F-4D97-AF65-F5344CB8AC3E}">
        <p14:creationId xmlns:p14="http://schemas.microsoft.com/office/powerpoint/2010/main" val="1976657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B43A2-5155-F756-9DE5-329D0043537A}"/>
              </a:ext>
            </a:extLst>
          </p:cNvPr>
          <p:cNvSpPr txBox="1">
            <a:spLocks/>
          </p:cNvSpPr>
          <p:nvPr/>
        </p:nvSpPr>
        <p:spPr>
          <a:xfrm>
            <a:off x="0" y="3429000"/>
            <a:ext cx="10515600" cy="1325563"/>
          </a:xfrm>
          <a:prstGeom prst="rect">
            <a:avLst/>
          </a:prstGeom>
        </p:spPr>
        <p:txBody>
          <a:bodyP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IN" sz="3200" dirty="0">
                <a:solidFill>
                  <a:schemeClr val="tx2">
                    <a:lumMod val="25000"/>
                    <a:lumOff val="75000"/>
                  </a:schemeClr>
                </a:solidFill>
              </a:rPr>
              <a:t>Level 2:Workshop</a:t>
            </a:r>
          </a:p>
        </p:txBody>
      </p:sp>
      <p:pic>
        <p:nvPicPr>
          <p:cNvPr id="5" name="Picture 4" descr="C:\Users\ADARSH\Desktop\diagrams\dfd workshop.png"/>
          <p:cNvPicPr/>
          <p:nvPr/>
        </p:nvPicPr>
        <p:blipFill>
          <a:blip r:embed="rId2">
            <a:extLst>
              <a:ext uri="{28A0092B-C50C-407E-A947-70E740481C1C}">
                <a14:useLocalDpi xmlns:a14="http://schemas.microsoft.com/office/drawing/2010/main" val="0"/>
              </a:ext>
            </a:extLst>
          </a:blip>
          <a:srcRect/>
          <a:stretch>
            <a:fillRect/>
          </a:stretch>
        </p:blipFill>
        <p:spPr bwMode="auto">
          <a:xfrm>
            <a:off x="3661318" y="300445"/>
            <a:ext cx="7285355" cy="5995852"/>
          </a:xfrm>
          <a:prstGeom prst="rect">
            <a:avLst/>
          </a:prstGeom>
          <a:noFill/>
          <a:ln>
            <a:noFill/>
          </a:ln>
        </p:spPr>
      </p:pic>
    </p:spTree>
    <p:extLst>
      <p:ext uri="{BB962C8B-B14F-4D97-AF65-F5344CB8AC3E}">
        <p14:creationId xmlns:p14="http://schemas.microsoft.com/office/powerpoint/2010/main" val="96071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Service Detail: </a:t>
            </a:r>
            <a:r>
              <a:rPr lang="en-US" dirty="0" err="1" smtClean="0"/>
              <a:t>workshop_id</a:t>
            </a:r>
            <a:r>
              <a:rPr lang="en-US" dirty="0" smtClean="0"/>
              <a:t>, </a:t>
            </a:r>
            <a:r>
              <a:rPr lang="en-US" dirty="0" err="1" smtClean="0"/>
              <a:t>service,description</a:t>
            </a:r>
            <a:r>
              <a:rPr lang="en-US" dirty="0" smtClean="0"/>
              <a:t>, </a:t>
            </a:r>
            <a:r>
              <a:rPr lang="en-US" dirty="0" err="1" smtClean="0"/>
              <a:t>status,shop_id</a:t>
            </a:r>
            <a:r>
              <a:rPr lang="en-US" dirty="0" smtClean="0"/>
              <a:t> , </a:t>
            </a:r>
            <a:r>
              <a:rPr lang="en-US" dirty="0" err="1" smtClean="0"/>
              <a:t>service_img</a:t>
            </a:r>
            <a:endParaRPr lang="en-US" dirty="0" smtClean="0"/>
          </a:p>
          <a:p>
            <a:r>
              <a:rPr lang="en-US" dirty="0" smtClean="0"/>
              <a:t>Review Detail: </a:t>
            </a:r>
            <a:r>
              <a:rPr lang="en-US" dirty="0" err="1" smtClean="0"/>
              <a:t>workshop_id,user_id,review,date</a:t>
            </a:r>
            <a:endParaRPr lang="en-US" dirty="0" smtClean="0"/>
          </a:p>
          <a:p>
            <a:r>
              <a:rPr lang="en-US" dirty="0" smtClean="0"/>
              <a:t>Profile Details : </a:t>
            </a:r>
            <a:r>
              <a:rPr lang="en-US" dirty="0" err="1" smtClean="0"/>
              <a:t>workshop_id</a:t>
            </a:r>
            <a:r>
              <a:rPr lang="en-US" dirty="0" smtClean="0"/>
              <a:t> </a:t>
            </a:r>
            <a:r>
              <a:rPr lang="en-US" dirty="0"/>
              <a:t>,logo , </a:t>
            </a:r>
            <a:r>
              <a:rPr lang="en-US" dirty="0" err="1"/>
              <a:t>shop_name</a:t>
            </a:r>
            <a:r>
              <a:rPr lang="en-US" dirty="0"/>
              <a:t>, </a:t>
            </a:r>
            <a:r>
              <a:rPr lang="en-US" dirty="0" err="1"/>
              <a:t>phone,email,username</a:t>
            </a:r>
            <a:r>
              <a:rPr lang="en-US" dirty="0"/>
              <a:t>, password ,address , status , place, </a:t>
            </a:r>
            <a:r>
              <a:rPr lang="en-US" dirty="0" err="1"/>
              <a:t>district_id,proof</a:t>
            </a:r>
            <a:endParaRPr lang="en-US" dirty="0"/>
          </a:p>
          <a:p>
            <a:endParaRPr lang="en-IN" dirty="0"/>
          </a:p>
        </p:txBody>
      </p:sp>
    </p:spTree>
    <p:extLst>
      <p:ext uri="{BB962C8B-B14F-4D97-AF65-F5344CB8AC3E}">
        <p14:creationId xmlns:p14="http://schemas.microsoft.com/office/powerpoint/2010/main" val="803689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5F9D8-197B-E1D7-7954-0993C22F3953}"/>
              </a:ext>
            </a:extLst>
          </p:cNvPr>
          <p:cNvSpPr txBox="1">
            <a:spLocks/>
          </p:cNvSpPr>
          <p:nvPr/>
        </p:nvSpPr>
        <p:spPr>
          <a:xfrm>
            <a:off x="0" y="3429000"/>
            <a:ext cx="10515600" cy="1325563"/>
          </a:xfrm>
          <a:prstGeom prst="rect">
            <a:avLst/>
          </a:prstGeom>
        </p:spPr>
        <p:txBody>
          <a:bodyP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IN" sz="3200" dirty="0">
                <a:solidFill>
                  <a:schemeClr val="tx2">
                    <a:lumMod val="25000"/>
                    <a:lumOff val="75000"/>
                  </a:schemeClr>
                </a:solidFill>
              </a:rPr>
              <a:t>Level 2:User</a:t>
            </a:r>
          </a:p>
        </p:txBody>
      </p:sp>
      <p:pic>
        <p:nvPicPr>
          <p:cNvPr id="5" name="Picture 4" descr="C:\Users\ADARSH\Desktop\dfd user new.png"/>
          <p:cNvPicPr/>
          <p:nvPr/>
        </p:nvPicPr>
        <p:blipFill>
          <a:blip r:embed="rId2">
            <a:extLst>
              <a:ext uri="{28A0092B-C50C-407E-A947-70E740481C1C}">
                <a14:useLocalDpi xmlns:a14="http://schemas.microsoft.com/office/drawing/2010/main" val="0"/>
              </a:ext>
            </a:extLst>
          </a:blip>
          <a:srcRect/>
          <a:stretch>
            <a:fillRect/>
          </a:stretch>
        </p:blipFill>
        <p:spPr bwMode="auto">
          <a:xfrm>
            <a:off x="2873829" y="195943"/>
            <a:ext cx="8451668" cy="6516961"/>
          </a:xfrm>
          <a:prstGeom prst="rect">
            <a:avLst/>
          </a:prstGeom>
          <a:noFill/>
          <a:ln>
            <a:noFill/>
          </a:ln>
        </p:spPr>
      </p:pic>
    </p:spTree>
    <p:extLst>
      <p:ext uri="{BB962C8B-B14F-4D97-AF65-F5344CB8AC3E}">
        <p14:creationId xmlns:p14="http://schemas.microsoft.com/office/powerpoint/2010/main" val="182909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9300" y="647700"/>
            <a:ext cx="10604500" cy="5529263"/>
          </a:xfrm>
        </p:spPr>
        <p:txBody>
          <a:bodyPr>
            <a:normAutofit/>
          </a:bodyPr>
          <a:lstStyle/>
          <a:p>
            <a:r>
              <a:rPr lang="en-US" dirty="0"/>
              <a:t>Service Detail : </a:t>
            </a:r>
            <a:r>
              <a:rPr lang="en-US" dirty="0" err="1"/>
              <a:t>workshop_id</a:t>
            </a:r>
            <a:r>
              <a:rPr lang="en-US" dirty="0"/>
              <a:t>, </a:t>
            </a:r>
            <a:r>
              <a:rPr lang="en-US" dirty="0" err="1"/>
              <a:t>service,description</a:t>
            </a:r>
            <a:r>
              <a:rPr lang="en-US" dirty="0"/>
              <a:t>, </a:t>
            </a:r>
            <a:r>
              <a:rPr lang="en-US" dirty="0" err="1"/>
              <a:t>status,shop_id</a:t>
            </a:r>
            <a:r>
              <a:rPr lang="en-US" dirty="0"/>
              <a:t> , </a:t>
            </a:r>
            <a:r>
              <a:rPr lang="en-US" dirty="0" err="1"/>
              <a:t>service_img</a:t>
            </a:r>
            <a:endParaRPr lang="en-IN" dirty="0"/>
          </a:p>
          <a:p>
            <a:r>
              <a:rPr lang="en-US" dirty="0"/>
              <a:t>Payment Details : </a:t>
            </a:r>
            <a:r>
              <a:rPr lang="en-US" dirty="0" err="1"/>
              <a:t>shop_id</a:t>
            </a:r>
            <a:r>
              <a:rPr lang="en-US" dirty="0"/>
              <a:t> , amount , </a:t>
            </a:r>
            <a:r>
              <a:rPr lang="en-US" dirty="0" err="1"/>
              <a:t>transaction_key</a:t>
            </a:r>
            <a:r>
              <a:rPr lang="en-US" dirty="0"/>
              <a:t> , </a:t>
            </a:r>
            <a:r>
              <a:rPr lang="en-US" dirty="0" err="1"/>
              <a:t>order_id</a:t>
            </a:r>
            <a:r>
              <a:rPr lang="en-US" dirty="0"/>
              <a:t>, date, </a:t>
            </a:r>
            <a:r>
              <a:rPr lang="en-US" dirty="0" err="1"/>
              <a:t>user_id</a:t>
            </a:r>
            <a:r>
              <a:rPr lang="en-US" dirty="0"/>
              <a:t> , status</a:t>
            </a:r>
            <a:endParaRPr lang="en-IN" dirty="0"/>
          </a:p>
          <a:p>
            <a:r>
              <a:rPr lang="en-US" dirty="0"/>
              <a:t>Spare parts Detail : </a:t>
            </a:r>
            <a:r>
              <a:rPr lang="en-US" dirty="0" err="1"/>
              <a:t>spare_id</a:t>
            </a:r>
            <a:r>
              <a:rPr lang="en-US" dirty="0"/>
              <a:t>, path, </a:t>
            </a:r>
            <a:r>
              <a:rPr lang="en-US" dirty="0" err="1"/>
              <a:t>part_name</a:t>
            </a:r>
            <a:r>
              <a:rPr lang="en-US" dirty="0"/>
              <a:t> ,details, </a:t>
            </a:r>
            <a:r>
              <a:rPr lang="en-US" dirty="0" err="1"/>
              <a:t>price,stock</a:t>
            </a:r>
            <a:r>
              <a:rPr lang="en-US" dirty="0"/>
              <a:t>, </a:t>
            </a:r>
            <a:r>
              <a:rPr lang="en-US" dirty="0" err="1"/>
              <a:t>brand_id</a:t>
            </a:r>
            <a:r>
              <a:rPr lang="en-US" dirty="0"/>
              <a:t> , </a:t>
            </a:r>
            <a:r>
              <a:rPr lang="en-US" dirty="0" err="1"/>
              <a:t>vehicle_id</a:t>
            </a:r>
            <a:r>
              <a:rPr lang="en-US" dirty="0"/>
              <a:t>, </a:t>
            </a:r>
            <a:r>
              <a:rPr lang="en-US" dirty="0" err="1"/>
              <a:t>shop_id</a:t>
            </a:r>
            <a:r>
              <a:rPr lang="en-US" dirty="0"/>
              <a:t>, </a:t>
            </a:r>
            <a:r>
              <a:rPr lang="en-US" dirty="0" err="1"/>
              <a:t>category_id</a:t>
            </a:r>
            <a:endParaRPr lang="en-IN" dirty="0"/>
          </a:p>
          <a:p>
            <a:r>
              <a:rPr lang="en-US" dirty="0"/>
              <a:t>Order Detail : </a:t>
            </a:r>
            <a:r>
              <a:rPr lang="en-US" dirty="0" err="1"/>
              <a:t>shop_id</a:t>
            </a:r>
            <a:r>
              <a:rPr lang="en-US" dirty="0"/>
              <a:t> , phone , address, count , </a:t>
            </a:r>
            <a:r>
              <a:rPr lang="en-US" dirty="0" err="1"/>
              <a:t>total_price</a:t>
            </a:r>
            <a:r>
              <a:rPr lang="en-US" dirty="0"/>
              <a:t>, status, </a:t>
            </a:r>
            <a:r>
              <a:rPr lang="en-US" dirty="0" err="1"/>
              <a:t>part_id</a:t>
            </a:r>
            <a:r>
              <a:rPr lang="en-US" dirty="0"/>
              <a:t> ,</a:t>
            </a:r>
            <a:r>
              <a:rPr lang="en-US" dirty="0" err="1"/>
              <a:t>user_id</a:t>
            </a:r>
            <a:r>
              <a:rPr lang="en-US" dirty="0"/>
              <a:t> ,date</a:t>
            </a:r>
            <a:endParaRPr lang="en-IN" dirty="0"/>
          </a:p>
          <a:p>
            <a:r>
              <a:rPr lang="en-IN" dirty="0"/>
              <a:t>User </a:t>
            </a:r>
            <a:r>
              <a:rPr lang="en-IN" dirty="0" err="1"/>
              <a:t>Detrails</a:t>
            </a:r>
            <a:r>
              <a:rPr lang="en-IN" dirty="0"/>
              <a:t> : </a:t>
            </a:r>
            <a:r>
              <a:rPr lang="en-US" dirty="0"/>
              <a:t>Profile Details : </a:t>
            </a:r>
            <a:r>
              <a:rPr lang="en-US" dirty="0" err="1"/>
              <a:t>user_id</a:t>
            </a:r>
            <a:r>
              <a:rPr lang="en-US" dirty="0"/>
              <a:t> ,logo , phone,  email , username , password ,address  , place , </a:t>
            </a:r>
            <a:r>
              <a:rPr lang="en-US" dirty="0" err="1"/>
              <a:t>district_id</a:t>
            </a:r>
            <a:endParaRPr lang="en-IN" dirty="0"/>
          </a:p>
          <a:p>
            <a:endParaRPr lang="en-IN" dirty="0"/>
          </a:p>
        </p:txBody>
      </p:sp>
    </p:spTree>
    <p:extLst>
      <p:ext uri="{BB962C8B-B14F-4D97-AF65-F5344CB8AC3E}">
        <p14:creationId xmlns:p14="http://schemas.microsoft.com/office/powerpoint/2010/main" val="2325582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0C744-E2BD-BB57-4878-8A0BD4F25CE1}"/>
              </a:ext>
            </a:extLst>
          </p:cNvPr>
          <p:cNvSpPr>
            <a:spLocks noGrp="1"/>
          </p:cNvSpPr>
          <p:nvPr>
            <p:ph type="title"/>
          </p:nvPr>
        </p:nvSpPr>
        <p:spPr/>
        <p:txBody>
          <a:bodyPr/>
          <a:lstStyle/>
          <a:p>
            <a:r>
              <a:rPr lang="en-IN" dirty="0"/>
              <a:t>Hierarchical Diagram</a:t>
            </a:r>
          </a:p>
        </p:txBody>
      </p:sp>
      <p:sp>
        <p:nvSpPr>
          <p:cNvPr id="3" name="Content Placeholder 2">
            <a:extLst>
              <a:ext uri="{FF2B5EF4-FFF2-40B4-BE49-F238E27FC236}">
                <a16:creationId xmlns:a16="http://schemas.microsoft.com/office/drawing/2014/main" id="{4FABD8ED-B539-FCC2-6ACF-BCB63880EE00}"/>
              </a:ext>
            </a:extLst>
          </p:cNvPr>
          <p:cNvSpPr>
            <a:spLocks noGrp="1"/>
          </p:cNvSpPr>
          <p:nvPr>
            <p:ph idx="1"/>
          </p:nvPr>
        </p:nvSpPr>
        <p:spPr/>
        <p:txBody>
          <a:bodyPr/>
          <a:lstStyle/>
          <a:p>
            <a:r>
              <a:rPr lang="en-US" dirty="0"/>
              <a:t>The hierarchical diagram is a technique for </a:t>
            </a:r>
            <a:r>
              <a:rPr lang="en-US" b="1" dirty="0"/>
              <a:t>representing the modules of a system as a hierarchy</a:t>
            </a:r>
            <a:r>
              <a:rPr lang="en-US" dirty="0"/>
              <a:t> and for documenting each module. </a:t>
            </a:r>
          </a:p>
          <a:p>
            <a:r>
              <a:rPr lang="en-US" dirty="0"/>
              <a:t>It was used to develop requirements, construct the design, and support implementation of an expert system to demonstrate and verify the system to demonstrate and verify the system. Structure charts can be used to display several types of information.</a:t>
            </a:r>
          </a:p>
          <a:p>
            <a:endParaRPr lang="en-US" dirty="0"/>
          </a:p>
          <a:p>
            <a:endParaRPr lang="en-IN" dirty="0"/>
          </a:p>
        </p:txBody>
      </p:sp>
    </p:spTree>
    <p:extLst>
      <p:ext uri="{BB962C8B-B14F-4D97-AF65-F5344CB8AC3E}">
        <p14:creationId xmlns:p14="http://schemas.microsoft.com/office/powerpoint/2010/main" val="396375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EF4029-8709-96C3-06A8-08C210134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5490"/>
            <a:ext cx="5949798" cy="6667019"/>
          </a:xfrm>
          <a:prstGeom prst="rect">
            <a:avLst/>
          </a:prstGeom>
        </p:spPr>
      </p:pic>
      <p:sp>
        <p:nvSpPr>
          <p:cNvPr id="4" name="Title 1">
            <a:extLst>
              <a:ext uri="{FF2B5EF4-FFF2-40B4-BE49-F238E27FC236}">
                <a16:creationId xmlns:a16="http://schemas.microsoft.com/office/drawing/2014/main" id="{A9090C64-B968-5047-BB64-8CC1D57D77B0}"/>
              </a:ext>
            </a:extLst>
          </p:cNvPr>
          <p:cNvSpPr txBox="1">
            <a:spLocks/>
          </p:cNvSpPr>
          <p:nvPr/>
        </p:nvSpPr>
        <p:spPr>
          <a:xfrm>
            <a:off x="0" y="3429000"/>
            <a:ext cx="10515600" cy="1325563"/>
          </a:xfrm>
          <a:prstGeom prst="rect">
            <a:avLst/>
          </a:prstGeom>
        </p:spPr>
        <p:txBody>
          <a:bodyP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IN" sz="3200" dirty="0">
                <a:solidFill>
                  <a:schemeClr val="tx2">
                    <a:lumMod val="25000"/>
                    <a:lumOff val="75000"/>
                  </a:schemeClr>
                </a:solidFill>
              </a:rPr>
              <a:t>Hierarchical Diagram</a:t>
            </a:r>
          </a:p>
        </p:txBody>
      </p:sp>
    </p:spTree>
    <p:extLst>
      <p:ext uri="{BB962C8B-B14F-4D97-AF65-F5344CB8AC3E}">
        <p14:creationId xmlns:p14="http://schemas.microsoft.com/office/powerpoint/2010/main" val="3880129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35920-487D-2AB0-082B-6FF769635C2C}"/>
              </a:ext>
            </a:extLst>
          </p:cNvPr>
          <p:cNvSpPr>
            <a:spLocks noGrp="1"/>
          </p:cNvSpPr>
          <p:nvPr>
            <p:ph type="title"/>
          </p:nvPr>
        </p:nvSpPr>
        <p:spPr/>
        <p:txBody>
          <a:bodyPr/>
          <a:lstStyle/>
          <a:p>
            <a:r>
              <a:rPr lang="en-IN" dirty="0"/>
              <a:t>Table specifications</a:t>
            </a:r>
          </a:p>
        </p:txBody>
      </p:sp>
      <p:graphicFrame>
        <p:nvGraphicFramePr>
          <p:cNvPr id="4" name="Content Placeholder 3">
            <a:extLst>
              <a:ext uri="{FF2B5EF4-FFF2-40B4-BE49-F238E27FC236}">
                <a16:creationId xmlns:a16="http://schemas.microsoft.com/office/drawing/2014/main" id="{93FE7BF7-8D50-F999-5DD1-0C82CCF0B98D}"/>
              </a:ext>
            </a:extLst>
          </p:cNvPr>
          <p:cNvGraphicFramePr>
            <a:graphicFrameLocks noGrp="1"/>
          </p:cNvGraphicFramePr>
          <p:nvPr>
            <p:ph idx="1"/>
            <p:extLst>
              <p:ext uri="{D42A27DB-BD31-4B8C-83A1-F6EECF244321}">
                <p14:modId xmlns:p14="http://schemas.microsoft.com/office/powerpoint/2010/main" val="2327992434"/>
              </p:ext>
            </p:extLst>
          </p:nvPr>
        </p:nvGraphicFramePr>
        <p:xfrm>
          <a:off x="2588871" y="1536258"/>
          <a:ext cx="7014258" cy="4735027"/>
        </p:xfrm>
        <a:graphic>
          <a:graphicData uri="http://schemas.openxmlformats.org/drawingml/2006/table">
            <a:tbl>
              <a:tblPr firstRow="1" firstCol="1" bandRow="1">
                <a:tableStyleId>{ED083AE6-46FA-4A59-8FB0-9F97EB10719F}</a:tableStyleId>
              </a:tblPr>
              <a:tblGrid>
                <a:gridCol w="2710650">
                  <a:extLst>
                    <a:ext uri="{9D8B030D-6E8A-4147-A177-3AD203B41FA5}">
                      <a16:colId xmlns:a16="http://schemas.microsoft.com/office/drawing/2014/main" val="2576565480"/>
                    </a:ext>
                  </a:extLst>
                </a:gridCol>
                <a:gridCol w="4303608">
                  <a:extLst>
                    <a:ext uri="{9D8B030D-6E8A-4147-A177-3AD203B41FA5}">
                      <a16:colId xmlns:a16="http://schemas.microsoft.com/office/drawing/2014/main" val="514217332"/>
                    </a:ext>
                  </a:extLst>
                </a:gridCol>
              </a:tblGrid>
              <a:tr h="430457">
                <a:tc>
                  <a:txBody>
                    <a:bodyPr/>
                    <a:lstStyle/>
                    <a:p>
                      <a:pPr algn="just">
                        <a:lnSpc>
                          <a:spcPct val="150000"/>
                        </a:lnSpc>
                        <a:spcAft>
                          <a:spcPts val="1000"/>
                        </a:spcAft>
                      </a:pPr>
                      <a:r>
                        <a:rPr lang="en-US" sz="1200" dirty="0">
                          <a:effectLst/>
                        </a:rPr>
                        <a:t>Table Name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a:effectLst/>
                        </a:rPr>
                        <a:t>Description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6518885"/>
                  </a:ext>
                </a:extLst>
              </a:tr>
              <a:tr h="430457">
                <a:tc>
                  <a:txBody>
                    <a:bodyPr/>
                    <a:lstStyle/>
                    <a:p>
                      <a:pPr algn="just">
                        <a:lnSpc>
                          <a:spcPct val="150000"/>
                        </a:lnSpc>
                        <a:spcAft>
                          <a:spcPts val="1000"/>
                        </a:spcAft>
                      </a:pPr>
                      <a:r>
                        <a:rPr lang="en-US" sz="1200" dirty="0" err="1">
                          <a:effectLst/>
                        </a:rPr>
                        <a:t>admin_tb</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dirty="0">
                          <a:effectLst/>
                        </a:rPr>
                        <a:t>Store admin details.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09514105"/>
                  </a:ext>
                </a:extLst>
              </a:tr>
              <a:tr h="430457">
                <a:tc>
                  <a:txBody>
                    <a:bodyPr/>
                    <a:lstStyle/>
                    <a:p>
                      <a:pPr algn="just">
                        <a:lnSpc>
                          <a:spcPct val="150000"/>
                        </a:lnSpc>
                        <a:spcAft>
                          <a:spcPts val="1000"/>
                        </a:spcAft>
                      </a:pPr>
                      <a:r>
                        <a:rPr lang="en-US" sz="1200" dirty="0" err="1">
                          <a:effectLst/>
                        </a:rPr>
                        <a:t>user_tb</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dirty="0">
                          <a:effectLst/>
                        </a:rPr>
                        <a:t>Store user details.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3165877"/>
                  </a:ext>
                </a:extLst>
              </a:tr>
              <a:tr h="430457">
                <a:tc>
                  <a:txBody>
                    <a:bodyPr/>
                    <a:lstStyle/>
                    <a:p>
                      <a:pPr algn="just">
                        <a:lnSpc>
                          <a:spcPct val="150000"/>
                        </a:lnSpc>
                        <a:spcAft>
                          <a:spcPts val="1000"/>
                        </a:spcAft>
                      </a:pPr>
                      <a:r>
                        <a:rPr lang="en-US" sz="1200" dirty="0" err="1">
                          <a:effectLst/>
                        </a:rPr>
                        <a:t>Sparepart_tb</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dirty="0">
                          <a:effectLst/>
                        </a:rPr>
                        <a:t>Store spare parts details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55860476"/>
                  </a:ext>
                </a:extLst>
              </a:tr>
              <a:tr h="430457">
                <a:tc>
                  <a:txBody>
                    <a:bodyPr/>
                    <a:lstStyle/>
                    <a:p>
                      <a:pPr algn="just">
                        <a:lnSpc>
                          <a:spcPct val="150000"/>
                        </a:lnSpc>
                        <a:spcAft>
                          <a:spcPts val="1000"/>
                        </a:spcAft>
                      </a:pPr>
                      <a:r>
                        <a:rPr lang="en-US" sz="1200" dirty="0" err="1">
                          <a:effectLst/>
                        </a:rPr>
                        <a:t>order_tb</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dirty="0">
                          <a:effectLst/>
                        </a:rPr>
                        <a:t>Store spare parts order details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98917470"/>
                  </a:ext>
                </a:extLst>
              </a:tr>
              <a:tr h="430457">
                <a:tc>
                  <a:txBody>
                    <a:bodyPr/>
                    <a:lstStyle/>
                    <a:p>
                      <a:pPr algn="just">
                        <a:lnSpc>
                          <a:spcPct val="150000"/>
                        </a:lnSpc>
                        <a:spcAft>
                          <a:spcPts val="1000"/>
                        </a:spcAft>
                      </a:pPr>
                      <a:r>
                        <a:rPr lang="en-US" sz="1200" dirty="0" err="1">
                          <a:effectLst/>
                        </a:rPr>
                        <a:t>complaint_tb</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dirty="0">
                          <a:effectLst/>
                        </a:rPr>
                        <a:t>Store user complaints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05647600"/>
                  </a:ext>
                </a:extLst>
              </a:tr>
              <a:tr h="430457">
                <a:tc>
                  <a:txBody>
                    <a:bodyPr/>
                    <a:lstStyle/>
                    <a:p>
                      <a:pPr algn="just">
                        <a:lnSpc>
                          <a:spcPct val="150000"/>
                        </a:lnSpc>
                        <a:spcAft>
                          <a:spcPts val="1000"/>
                        </a:spcAft>
                      </a:pPr>
                      <a:r>
                        <a:rPr lang="en-US" sz="1200" dirty="0" err="1">
                          <a:effectLst/>
                        </a:rPr>
                        <a:t>service_tb</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dirty="0">
                          <a:effectLst/>
                        </a:rPr>
                        <a:t>Store workshop service details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3713745"/>
                  </a:ext>
                </a:extLst>
              </a:tr>
              <a:tr h="430457">
                <a:tc>
                  <a:txBody>
                    <a:bodyPr/>
                    <a:lstStyle/>
                    <a:p>
                      <a:pPr algn="just">
                        <a:lnSpc>
                          <a:spcPct val="150000"/>
                        </a:lnSpc>
                        <a:spcAft>
                          <a:spcPts val="1000"/>
                        </a:spcAft>
                      </a:pPr>
                      <a:r>
                        <a:rPr lang="en-US" sz="1200" dirty="0" err="1">
                          <a:effectLst/>
                        </a:rPr>
                        <a:t>cart_tb</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dirty="0">
                          <a:effectLst/>
                        </a:rPr>
                        <a:t>Store cart spare parts details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6298677"/>
                  </a:ext>
                </a:extLst>
              </a:tr>
              <a:tr h="430457">
                <a:tc>
                  <a:txBody>
                    <a:bodyPr/>
                    <a:lstStyle/>
                    <a:p>
                      <a:pPr algn="just">
                        <a:lnSpc>
                          <a:spcPct val="150000"/>
                        </a:lnSpc>
                        <a:spcAft>
                          <a:spcPts val="1000"/>
                        </a:spcAft>
                      </a:pPr>
                      <a:r>
                        <a:rPr lang="en-US" sz="1200" dirty="0" err="1">
                          <a:effectLst/>
                        </a:rPr>
                        <a:t>model_tb</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dirty="0">
                          <a:effectLst/>
                        </a:rPr>
                        <a:t>Store car models details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76132716"/>
                  </a:ext>
                </a:extLst>
              </a:tr>
              <a:tr h="430457">
                <a:tc>
                  <a:txBody>
                    <a:bodyPr/>
                    <a:lstStyle/>
                    <a:p>
                      <a:pPr algn="just">
                        <a:lnSpc>
                          <a:spcPct val="150000"/>
                        </a:lnSpc>
                        <a:spcAft>
                          <a:spcPts val="1000"/>
                        </a:spcAft>
                      </a:pPr>
                      <a:r>
                        <a:rPr lang="en-US" sz="1200" dirty="0" err="1">
                          <a:effectLst/>
                        </a:rPr>
                        <a:t>workshop_tb</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dirty="0">
                          <a:effectLst/>
                        </a:rPr>
                        <a:t>Store workshop details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13229476"/>
                  </a:ext>
                </a:extLst>
              </a:tr>
              <a:tr h="430457">
                <a:tc>
                  <a:txBody>
                    <a:bodyPr/>
                    <a:lstStyle/>
                    <a:p>
                      <a:pPr algn="just">
                        <a:lnSpc>
                          <a:spcPct val="150000"/>
                        </a:lnSpc>
                        <a:spcAft>
                          <a:spcPts val="1000"/>
                        </a:spcAft>
                      </a:pPr>
                      <a:r>
                        <a:rPr lang="en-US" sz="1100" dirty="0" err="1">
                          <a:effectLst/>
                        </a:rPr>
                        <a:t>spareshop_tb</a:t>
                      </a:r>
                      <a:endParaRPr lang="en-IN"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just" defTabSz="457200" rtl="0" eaLnBrk="1" fontAlgn="auto" latinLnBrk="0" hangingPunct="1">
                        <a:lnSpc>
                          <a:spcPct val="150000"/>
                        </a:lnSpc>
                        <a:spcBef>
                          <a:spcPts val="0"/>
                        </a:spcBef>
                        <a:spcAft>
                          <a:spcPts val="1000"/>
                        </a:spcAft>
                        <a:buClrTx/>
                        <a:buSzTx/>
                        <a:buFontTx/>
                        <a:buNone/>
                        <a:tabLst/>
                        <a:defRPr/>
                      </a:pPr>
                      <a:r>
                        <a:rPr lang="en-US" sz="1100" dirty="0">
                          <a:effectLst/>
                        </a:rPr>
                        <a:t>Store spare shop details</a:t>
                      </a:r>
                    </a:p>
                  </a:txBody>
                  <a:tcPr marL="68580" marR="68580" marT="0" marB="0"/>
                </a:tc>
                <a:extLst>
                  <a:ext uri="{0D108BD9-81ED-4DB2-BD59-A6C34878D82A}">
                    <a16:rowId xmlns:a16="http://schemas.microsoft.com/office/drawing/2014/main" val="2316669248"/>
                  </a:ext>
                </a:extLst>
              </a:tr>
            </a:tbl>
          </a:graphicData>
        </a:graphic>
      </p:graphicFrame>
    </p:spTree>
    <p:extLst>
      <p:ext uri="{BB962C8B-B14F-4D97-AF65-F5344CB8AC3E}">
        <p14:creationId xmlns:p14="http://schemas.microsoft.com/office/powerpoint/2010/main" val="26567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09F3-6650-FD68-22C8-4E2EB47A8AC2}"/>
              </a:ext>
            </a:extLst>
          </p:cNvPr>
          <p:cNvSpPr>
            <a:spLocks noGrp="1"/>
          </p:cNvSpPr>
          <p:nvPr>
            <p:ph type="title"/>
          </p:nvPr>
        </p:nvSpPr>
        <p:spPr/>
        <p:txBody>
          <a:bodyPr/>
          <a:lstStyle/>
          <a:p>
            <a:r>
              <a:rPr lang="en-IN" dirty="0"/>
              <a:t>Admin Table</a:t>
            </a:r>
          </a:p>
        </p:txBody>
      </p:sp>
      <p:graphicFrame>
        <p:nvGraphicFramePr>
          <p:cNvPr id="4" name="Content Placeholder 5">
            <a:extLst>
              <a:ext uri="{FF2B5EF4-FFF2-40B4-BE49-F238E27FC236}">
                <a16:creationId xmlns:a16="http://schemas.microsoft.com/office/drawing/2014/main" id="{22758ED7-CA71-5BBE-6D5D-96E26E30BFD3}"/>
              </a:ext>
            </a:extLst>
          </p:cNvPr>
          <p:cNvGraphicFramePr>
            <a:graphicFrameLocks noGrp="1"/>
          </p:cNvGraphicFramePr>
          <p:nvPr>
            <p:ph idx="1"/>
            <p:extLst>
              <p:ext uri="{D42A27DB-BD31-4B8C-83A1-F6EECF244321}">
                <p14:modId xmlns:p14="http://schemas.microsoft.com/office/powerpoint/2010/main" val="1293346438"/>
              </p:ext>
            </p:extLst>
          </p:nvPr>
        </p:nvGraphicFramePr>
        <p:xfrm>
          <a:off x="3183255" y="2169159"/>
          <a:ext cx="5825490" cy="2519681"/>
        </p:xfrm>
        <a:graphic>
          <a:graphicData uri="http://schemas.openxmlformats.org/drawingml/2006/table">
            <a:tbl>
              <a:tblPr firstRow="1" firstCol="1" bandRow="1">
                <a:tableStyleId>{ED083AE6-46FA-4A59-8FB0-9F97EB10719F}</a:tableStyleId>
              </a:tblPr>
              <a:tblGrid>
                <a:gridCol w="2131060">
                  <a:extLst>
                    <a:ext uri="{9D8B030D-6E8A-4147-A177-3AD203B41FA5}">
                      <a16:colId xmlns:a16="http://schemas.microsoft.com/office/drawing/2014/main" val="182448586"/>
                    </a:ext>
                  </a:extLst>
                </a:gridCol>
                <a:gridCol w="1704975">
                  <a:extLst>
                    <a:ext uri="{9D8B030D-6E8A-4147-A177-3AD203B41FA5}">
                      <a16:colId xmlns:a16="http://schemas.microsoft.com/office/drawing/2014/main" val="648821956"/>
                    </a:ext>
                  </a:extLst>
                </a:gridCol>
                <a:gridCol w="1989455">
                  <a:extLst>
                    <a:ext uri="{9D8B030D-6E8A-4147-A177-3AD203B41FA5}">
                      <a16:colId xmlns:a16="http://schemas.microsoft.com/office/drawing/2014/main" val="1318040116"/>
                    </a:ext>
                  </a:extLst>
                </a:gridCol>
              </a:tblGrid>
              <a:tr h="740813">
                <a:tc>
                  <a:txBody>
                    <a:bodyPr/>
                    <a:lstStyle/>
                    <a:p>
                      <a:pPr algn="l">
                        <a:lnSpc>
                          <a:spcPct val="115000"/>
                        </a:lnSpc>
                        <a:spcAft>
                          <a:spcPts val="1000"/>
                        </a:spcAft>
                      </a:pPr>
                      <a:r>
                        <a:rPr lang="en-US" sz="1400" dirty="0">
                          <a:effectLst/>
                        </a:rPr>
                        <a:t>Field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l">
                        <a:lnSpc>
                          <a:spcPct val="115000"/>
                        </a:lnSpc>
                        <a:spcAft>
                          <a:spcPts val="1000"/>
                        </a:spcAft>
                      </a:pPr>
                      <a:r>
                        <a:rPr lang="en-US" sz="1400" dirty="0" err="1">
                          <a:effectLst/>
                        </a:rPr>
                        <a:t>DataType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l">
                        <a:lnSpc>
                          <a:spcPct val="115000"/>
                        </a:lnSpc>
                        <a:spcAft>
                          <a:spcPts val="1000"/>
                        </a:spcAft>
                      </a:pPr>
                      <a:r>
                        <a:rPr lang="en-US" sz="1400">
                          <a:effectLst/>
                        </a:rPr>
                        <a:t>Description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35265491"/>
                  </a:ext>
                </a:extLst>
              </a:tr>
              <a:tr h="592956">
                <a:tc>
                  <a:txBody>
                    <a:bodyPr/>
                    <a:lstStyle/>
                    <a:p>
                      <a:pPr algn="l">
                        <a:lnSpc>
                          <a:spcPct val="115000"/>
                        </a:lnSpc>
                        <a:spcAft>
                          <a:spcPts val="1000"/>
                        </a:spcAft>
                      </a:pPr>
                      <a:r>
                        <a:rPr lang="en-US" sz="1200" dirty="0" smtClean="0">
                          <a:effectLst/>
                        </a:rPr>
                        <a:t>id(*)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200" dirty="0" smtClean="0">
                          <a:effectLst/>
                        </a:rPr>
                        <a:t>Integer</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100" dirty="0">
                          <a:effectLst/>
                        </a:rPr>
                        <a:t>Admin ID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855682930"/>
                  </a:ext>
                </a:extLst>
              </a:tr>
              <a:tr h="592956">
                <a:tc>
                  <a:txBody>
                    <a:bodyPr/>
                    <a:lstStyle/>
                    <a:p>
                      <a:pPr algn="l">
                        <a:lnSpc>
                          <a:spcPct val="115000"/>
                        </a:lnSpc>
                        <a:spcAft>
                          <a:spcPts val="1000"/>
                        </a:spcAft>
                      </a:pPr>
                      <a:r>
                        <a:rPr lang="en-US" sz="1200">
                          <a:effectLst/>
                        </a:rPr>
                        <a:t>username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100">
                          <a:effectLst/>
                        </a:rPr>
                        <a:t>Username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31508342"/>
                  </a:ext>
                </a:extLst>
              </a:tr>
              <a:tr h="592956">
                <a:tc>
                  <a:txBody>
                    <a:bodyPr/>
                    <a:lstStyle/>
                    <a:p>
                      <a:pPr algn="l">
                        <a:lnSpc>
                          <a:spcPct val="115000"/>
                        </a:lnSpc>
                        <a:spcAft>
                          <a:spcPts val="1000"/>
                        </a:spcAft>
                      </a:pPr>
                      <a:r>
                        <a:rPr lang="en-US" sz="1200">
                          <a:effectLst/>
                        </a:rPr>
                        <a:t>password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200" dirty="0">
                          <a:effectLst/>
                        </a:rPr>
                        <a:t>Varchar(20)</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100" dirty="0">
                          <a:effectLst/>
                        </a:rPr>
                        <a:t>Password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446838275"/>
                  </a:ext>
                </a:extLst>
              </a:tr>
            </a:tbl>
          </a:graphicData>
        </a:graphic>
      </p:graphicFrame>
    </p:spTree>
    <p:extLst>
      <p:ext uri="{BB962C8B-B14F-4D97-AF65-F5344CB8AC3E}">
        <p14:creationId xmlns:p14="http://schemas.microsoft.com/office/powerpoint/2010/main" val="39993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01D2E7-9535-BB06-2A3E-6FABCA7AF774}"/>
              </a:ext>
            </a:extLst>
          </p:cNvPr>
          <p:cNvSpPr>
            <a:spLocks noGrp="1"/>
          </p:cNvSpPr>
          <p:nvPr>
            <p:ph type="title"/>
          </p:nvPr>
        </p:nvSpPr>
        <p:spPr/>
        <p:txBody>
          <a:bodyPr/>
          <a:lstStyle/>
          <a:p>
            <a:r>
              <a:rPr lang="en-IN" dirty="0"/>
              <a:t>User Table</a:t>
            </a:r>
          </a:p>
        </p:txBody>
      </p:sp>
      <p:graphicFrame>
        <p:nvGraphicFramePr>
          <p:cNvPr id="7" name="Content Placeholder 5">
            <a:extLst>
              <a:ext uri="{FF2B5EF4-FFF2-40B4-BE49-F238E27FC236}">
                <a16:creationId xmlns:a16="http://schemas.microsoft.com/office/drawing/2014/main" id="{30CD34D1-CA36-BA92-705A-3D3CB900FEF7}"/>
              </a:ext>
            </a:extLst>
          </p:cNvPr>
          <p:cNvGraphicFramePr>
            <a:graphicFrameLocks/>
          </p:cNvGraphicFramePr>
          <p:nvPr>
            <p:extLst>
              <p:ext uri="{D42A27DB-BD31-4B8C-83A1-F6EECF244321}">
                <p14:modId xmlns:p14="http://schemas.microsoft.com/office/powerpoint/2010/main" val="2032240114"/>
              </p:ext>
            </p:extLst>
          </p:nvPr>
        </p:nvGraphicFramePr>
        <p:xfrm>
          <a:off x="2907175" y="1334427"/>
          <a:ext cx="6377650" cy="4505295"/>
        </p:xfrm>
        <a:graphic>
          <a:graphicData uri="http://schemas.openxmlformats.org/drawingml/2006/table">
            <a:tbl>
              <a:tblPr firstRow="1" firstCol="1" bandRow="1">
                <a:tableStyleId>{ED083AE6-46FA-4A59-8FB0-9F97EB10719F}</a:tableStyleId>
              </a:tblPr>
              <a:tblGrid>
                <a:gridCol w="2333202">
                  <a:extLst>
                    <a:ext uri="{9D8B030D-6E8A-4147-A177-3AD203B41FA5}">
                      <a16:colId xmlns:a16="http://schemas.microsoft.com/office/drawing/2014/main" val="2555533865"/>
                    </a:ext>
                  </a:extLst>
                </a:gridCol>
                <a:gridCol w="1866561">
                  <a:extLst>
                    <a:ext uri="{9D8B030D-6E8A-4147-A177-3AD203B41FA5}">
                      <a16:colId xmlns:a16="http://schemas.microsoft.com/office/drawing/2014/main" val="3536377137"/>
                    </a:ext>
                  </a:extLst>
                </a:gridCol>
                <a:gridCol w="2177887">
                  <a:extLst>
                    <a:ext uri="{9D8B030D-6E8A-4147-A177-3AD203B41FA5}">
                      <a16:colId xmlns:a16="http://schemas.microsoft.com/office/drawing/2014/main" val="1433830739"/>
                    </a:ext>
                  </a:extLst>
                </a:gridCol>
              </a:tblGrid>
              <a:tr h="585822">
                <a:tc>
                  <a:txBody>
                    <a:bodyPr/>
                    <a:lstStyle/>
                    <a:p>
                      <a:pPr algn="ctr">
                        <a:lnSpc>
                          <a:spcPct val="115000"/>
                        </a:lnSpc>
                        <a:spcAft>
                          <a:spcPts val="1000"/>
                        </a:spcAft>
                      </a:pPr>
                      <a:r>
                        <a:rPr lang="en-US" sz="1400" dirty="0">
                          <a:effectLst/>
                        </a:rPr>
                        <a:t>Field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DataType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Description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677165338"/>
                  </a:ext>
                </a:extLst>
              </a:tr>
              <a:tr h="468362">
                <a:tc>
                  <a:txBody>
                    <a:bodyPr/>
                    <a:lstStyle/>
                    <a:p>
                      <a:pPr algn="ctr">
                        <a:lnSpc>
                          <a:spcPct val="115000"/>
                        </a:lnSpc>
                        <a:spcAft>
                          <a:spcPts val="1000"/>
                        </a:spcAft>
                      </a:pPr>
                      <a:r>
                        <a:rPr lang="en-US" sz="1200" dirty="0" err="1">
                          <a:effectLst/>
                        </a:rPr>
                        <a:t>userid</a:t>
                      </a:r>
                      <a:r>
                        <a:rPr lang="en-US" sz="1200" dirty="0">
                          <a:effectLst/>
                        </a:rPr>
                        <a:t>(*)</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User 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684617093"/>
                  </a:ext>
                </a:extLst>
              </a:tr>
              <a:tr h="468362">
                <a:tc>
                  <a:txBody>
                    <a:bodyPr/>
                    <a:lstStyle/>
                    <a:p>
                      <a:pPr algn="ctr">
                        <a:lnSpc>
                          <a:spcPct val="115000"/>
                        </a:lnSpc>
                        <a:spcAft>
                          <a:spcPts val="1000"/>
                        </a:spcAft>
                      </a:pPr>
                      <a:r>
                        <a:rPr lang="en-US" sz="1200">
                          <a:effectLst/>
                        </a:rPr>
                        <a:t>path</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Varchar(50)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endParaRPr lang="en-US" sz="1200" dirty="0">
                        <a:effectLst/>
                      </a:endParaRPr>
                    </a:p>
                    <a:p>
                      <a:pPr algn="ctr">
                        <a:lnSpc>
                          <a:spcPct val="115000"/>
                        </a:lnSpc>
                        <a:spcAft>
                          <a:spcPts val="1000"/>
                        </a:spcAft>
                      </a:pPr>
                      <a:r>
                        <a:rPr lang="en-US" sz="1200" dirty="0">
                          <a:effectLst/>
                        </a:rPr>
                        <a:t>Photo</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90962269"/>
                  </a:ext>
                </a:extLst>
              </a:tr>
              <a:tr h="468362">
                <a:tc>
                  <a:txBody>
                    <a:bodyPr/>
                    <a:lstStyle/>
                    <a:p>
                      <a:pPr algn="ctr">
                        <a:lnSpc>
                          <a:spcPct val="115000"/>
                        </a:lnSpc>
                        <a:spcAft>
                          <a:spcPts val="1000"/>
                        </a:spcAft>
                      </a:pPr>
                      <a:r>
                        <a:rPr lang="en-US" sz="1200">
                          <a:effectLst/>
                        </a:rPr>
                        <a:t>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033900326"/>
                  </a:ext>
                </a:extLst>
              </a:tr>
              <a:tr h="468362">
                <a:tc>
                  <a:txBody>
                    <a:bodyPr/>
                    <a:lstStyle/>
                    <a:p>
                      <a:pPr algn="ctr">
                        <a:lnSpc>
                          <a:spcPct val="115000"/>
                        </a:lnSpc>
                        <a:spcAft>
                          <a:spcPts val="1000"/>
                        </a:spcAft>
                      </a:pPr>
                      <a:r>
                        <a:rPr lang="en-US" sz="1200">
                          <a:effectLst/>
                        </a:rPr>
                        <a:t>gender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Gender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956712610"/>
                  </a:ext>
                </a:extLst>
              </a:tr>
              <a:tr h="468362">
                <a:tc>
                  <a:txBody>
                    <a:bodyPr/>
                    <a:lstStyle/>
                    <a:p>
                      <a:pPr algn="ctr">
                        <a:lnSpc>
                          <a:spcPct val="115000"/>
                        </a:lnSpc>
                        <a:spcAft>
                          <a:spcPts val="1000"/>
                        </a:spcAft>
                      </a:pPr>
                      <a:r>
                        <a:rPr lang="en-US" sz="1200">
                          <a:effectLst/>
                        </a:rPr>
                        <a:t>address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Address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854328050"/>
                  </a:ext>
                </a:extLst>
              </a:tr>
              <a:tr h="468362">
                <a:tc>
                  <a:txBody>
                    <a:bodyPr/>
                    <a:lstStyle/>
                    <a:p>
                      <a:pPr algn="ctr">
                        <a:lnSpc>
                          <a:spcPct val="115000"/>
                        </a:lnSpc>
                        <a:spcAft>
                          <a:spcPts val="1000"/>
                        </a:spcAft>
                      </a:pPr>
                      <a:r>
                        <a:rPr lang="en-US" sz="1200">
                          <a:effectLst/>
                        </a:rPr>
                        <a:t>email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Mail 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476314018"/>
                  </a:ext>
                </a:extLst>
              </a:tr>
              <a:tr h="590200">
                <a:tc>
                  <a:txBody>
                    <a:bodyPr/>
                    <a:lstStyle/>
                    <a:p>
                      <a:pPr algn="ctr">
                        <a:lnSpc>
                          <a:spcPct val="115000"/>
                        </a:lnSpc>
                        <a:spcAft>
                          <a:spcPts val="1000"/>
                        </a:spcAft>
                      </a:pPr>
                      <a:r>
                        <a:rPr lang="en-US" sz="1200">
                          <a:effectLst/>
                        </a:rPr>
                        <a:t>user_name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dirty="0">
                          <a:effectLst/>
                        </a:rPr>
                        <a:t>Varchar(20)</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User 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18157827"/>
                  </a:ext>
                </a:extLst>
              </a:tr>
              <a:tr h="439839">
                <a:tc>
                  <a:txBody>
                    <a:bodyPr/>
                    <a:lstStyle/>
                    <a:p>
                      <a:pPr algn="ctr">
                        <a:lnSpc>
                          <a:spcPct val="115000"/>
                        </a:lnSpc>
                        <a:spcAft>
                          <a:spcPts val="1000"/>
                        </a:spcAft>
                      </a:pPr>
                      <a:r>
                        <a:rPr lang="en-US" sz="1200">
                          <a:effectLst/>
                        </a:rPr>
                        <a:t>password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dirty="0">
                          <a:effectLst/>
                        </a:rPr>
                        <a:t>Varchar(20)</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dirty="0">
                          <a:effectLst/>
                        </a:rPr>
                        <a:t>Password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352792606"/>
                  </a:ext>
                </a:extLst>
              </a:tr>
            </a:tbl>
          </a:graphicData>
        </a:graphic>
      </p:graphicFrame>
    </p:spTree>
    <p:extLst>
      <p:ext uri="{BB962C8B-B14F-4D97-AF65-F5344CB8AC3E}">
        <p14:creationId xmlns:p14="http://schemas.microsoft.com/office/powerpoint/2010/main" val="3358604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a16="http://schemas.microsoft.com/office/drawing/2014/main" id="{B47A35F8-C52F-15A2-EBC7-EC6A0313FB8F}"/>
              </a:ext>
            </a:extLst>
          </p:cNvPr>
          <p:cNvGraphicFramePr>
            <a:graphicFrameLocks/>
          </p:cNvGraphicFramePr>
          <p:nvPr>
            <p:extLst>
              <p:ext uri="{D42A27DB-BD31-4B8C-83A1-F6EECF244321}">
                <p14:modId xmlns:p14="http://schemas.microsoft.com/office/powerpoint/2010/main" val="1416849337"/>
              </p:ext>
            </p:extLst>
          </p:nvPr>
        </p:nvGraphicFramePr>
        <p:xfrm>
          <a:off x="3177857" y="1469919"/>
          <a:ext cx="5826760" cy="3918161"/>
        </p:xfrm>
        <a:graphic>
          <a:graphicData uri="http://schemas.openxmlformats.org/drawingml/2006/table">
            <a:tbl>
              <a:tblPr firstRow="1" firstCol="1" bandRow="1">
                <a:tableStyleId>{ED083AE6-46FA-4A59-8FB0-9F97EB10719F}</a:tableStyleId>
              </a:tblPr>
              <a:tblGrid>
                <a:gridCol w="1748790">
                  <a:extLst>
                    <a:ext uri="{9D8B030D-6E8A-4147-A177-3AD203B41FA5}">
                      <a16:colId xmlns:a16="http://schemas.microsoft.com/office/drawing/2014/main" val="3855446639"/>
                    </a:ext>
                  </a:extLst>
                </a:gridCol>
                <a:gridCol w="2446020">
                  <a:extLst>
                    <a:ext uri="{9D8B030D-6E8A-4147-A177-3AD203B41FA5}">
                      <a16:colId xmlns:a16="http://schemas.microsoft.com/office/drawing/2014/main" val="903372747"/>
                    </a:ext>
                  </a:extLst>
                </a:gridCol>
                <a:gridCol w="1631950">
                  <a:extLst>
                    <a:ext uri="{9D8B030D-6E8A-4147-A177-3AD203B41FA5}">
                      <a16:colId xmlns:a16="http://schemas.microsoft.com/office/drawing/2014/main" val="2119829759"/>
                    </a:ext>
                  </a:extLst>
                </a:gridCol>
              </a:tblGrid>
              <a:tr h="637619">
                <a:tc>
                  <a:txBody>
                    <a:bodyPr/>
                    <a:lstStyle/>
                    <a:p>
                      <a:pPr algn="ctr">
                        <a:lnSpc>
                          <a:spcPct val="115000"/>
                        </a:lnSpc>
                        <a:spcAft>
                          <a:spcPts val="1000"/>
                        </a:spcAft>
                      </a:pPr>
                      <a:r>
                        <a:rPr lang="en-US" sz="1400" dirty="0">
                          <a:effectLst/>
                        </a:rPr>
                        <a:t>Field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DataType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Description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285766927"/>
                  </a:ext>
                </a:extLst>
              </a:tr>
              <a:tr h="546757">
                <a:tc>
                  <a:txBody>
                    <a:bodyPr/>
                    <a:lstStyle/>
                    <a:p>
                      <a:pPr algn="ctr">
                        <a:lnSpc>
                          <a:spcPct val="115000"/>
                        </a:lnSpc>
                        <a:spcAft>
                          <a:spcPts val="1000"/>
                        </a:spcAft>
                      </a:pPr>
                      <a:r>
                        <a:rPr lang="en-US" sz="1200" dirty="0" err="1">
                          <a:effectLst/>
                        </a:rPr>
                        <a:t>part_id</a:t>
                      </a:r>
                      <a:r>
                        <a:rPr lang="en-US" sz="1200" dirty="0">
                          <a:effectLst/>
                        </a:rPr>
                        <a:t>(*)</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Part 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931568418"/>
                  </a:ext>
                </a:extLst>
              </a:tr>
              <a:tr h="546757">
                <a:tc>
                  <a:txBody>
                    <a:bodyPr/>
                    <a:lstStyle/>
                    <a:p>
                      <a:pPr algn="ctr">
                        <a:lnSpc>
                          <a:spcPct val="115000"/>
                        </a:lnSpc>
                        <a:spcAft>
                          <a:spcPts val="1000"/>
                        </a:spcAft>
                      </a:pPr>
                      <a:r>
                        <a:rPr lang="en-US" sz="1200">
                          <a:effectLst/>
                        </a:rPr>
                        <a:t>shop_id(**)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Shop 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016948163"/>
                  </a:ext>
                </a:extLst>
              </a:tr>
              <a:tr h="546757">
                <a:tc>
                  <a:txBody>
                    <a:bodyPr/>
                    <a:lstStyle/>
                    <a:p>
                      <a:pPr algn="ctr">
                        <a:lnSpc>
                          <a:spcPct val="115000"/>
                        </a:lnSpc>
                        <a:spcAft>
                          <a:spcPts val="1000"/>
                        </a:spcAft>
                      </a:pPr>
                      <a:r>
                        <a:rPr lang="en-US" sz="1200">
                          <a:effectLst/>
                        </a:rPr>
                        <a:t>part_name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Part 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228882044"/>
                  </a:ext>
                </a:extLst>
              </a:tr>
              <a:tr h="546757">
                <a:tc>
                  <a:txBody>
                    <a:bodyPr/>
                    <a:lstStyle/>
                    <a:p>
                      <a:pPr algn="ctr">
                        <a:lnSpc>
                          <a:spcPct val="115000"/>
                        </a:lnSpc>
                        <a:spcAft>
                          <a:spcPts val="1000"/>
                        </a:spcAft>
                      </a:pPr>
                      <a:r>
                        <a:rPr lang="en-US" sz="1200">
                          <a:effectLst/>
                        </a:rPr>
                        <a:t>price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dirty="0">
                          <a:effectLst/>
                        </a:rPr>
                        <a:t>Price details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54924471"/>
                  </a:ext>
                </a:extLst>
              </a:tr>
              <a:tr h="546757">
                <a:tc>
                  <a:txBody>
                    <a:bodyPr/>
                    <a:lstStyle/>
                    <a:p>
                      <a:pPr algn="ctr">
                        <a:lnSpc>
                          <a:spcPct val="115000"/>
                        </a:lnSpc>
                        <a:spcAft>
                          <a:spcPts val="1000"/>
                        </a:spcAft>
                      </a:pPr>
                      <a:r>
                        <a:rPr lang="en-US" sz="1200">
                          <a:effectLst/>
                        </a:rPr>
                        <a:t>stock</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Stock details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416985360"/>
                  </a:ext>
                </a:extLst>
              </a:tr>
              <a:tr h="546757">
                <a:tc>
                  <a:txBody>
                    <a:bodyPr/>
                    <a:lstStyle/>
                    <a:p>
                      <a:pPr algn="ctr">
                        <a:lnSpc>
                          <a:spcPct val="115000"/>
                        </a:lnSpc>
                        <a:spcAft>
                          <a:spcPts val="1000"/>
                        </a:spcAft>
                      </a:pPr>
                      <a:r>
                        <a:rPr lang="en-US" sz="1200">
                          <a:effectLst/>
                        </a:rPr>
                        <a:t>details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dirty="0">
                          <a:effectLst/>
                        </a:rPr>
                        <a:t>Product details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53216664"/>
                  </a:ext>
                </a:extLst>
              </a:tr>
            </a:tbl>
          </a:graphicData>
        </a:graphic>
      </p:graphicFrame>
      <p:sp>
        <p:nvSpPr>
          <p:cNvPr id="5" name="Title 3">
            <a:extLst>
              <a:ext uri="{FF2B5EF4-FFF2-40B4-BE49-F238E27FC236}">
                <a16:creationId xmlns:a16="http://schemas.microsoft.com/office/drawing/2014/main" id="{87477678-E23D-83D4-913C-D25821520499}"/>
              </a:ext>
            </a:extLst>
          </p:cNvPr>
          <p:cNvSpPr txBox="1">
            <a:spLocks/>
          </p:cNvSpPr>
          <p:nvPr/>
        </p:nvSpPr>
        <p:spPr>
          <a:xfrm>
            <a:off x="833437" y="685667"/>
            <a:ext cx="10515600" cy="1325563"/>
          </a:xfrm>
          <a:prstGeom prst="rect">
            <a:avLst/>
          </a:prstGeom>
        </p:spPr>
        <p:txBody>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IN" dirty="0"/>
              <a:t>Spare part Table</a:t>
            </a:r>
          </a:p>
        </p:txBody>
      </p:sp>
    </p:spTree>
    <p:extLst>
      <p:ext uri="{BB962C8B-B14F-4D97-AF65-F5344CB8AC3E}">
        <p14:creationId xmlns:p14="http://schemas.microsoft.com/office/powerpoint/2010/main" val="2648326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BB389-3F93-2450-25F9-8B3A373698AA}"/>
              </a:ext>
            </a:extLst>
          </p:cNvPr>
          <p:cNvSpPr>
            <a:spLocks noGrp="1"/>
          </p:cNvSpPr>
          <p:nvPr>
            <p:ph type="title"/>
          </p:nvPr>
        </p:nvSpPr>
        <p:spPr/>
        <p:txBody>
          <a:bodyPr/>
          <a:lstStyle/>
          <a:p>
            <a:r>
              <a:rPr lang="en-IN" dirty="0"/>
              <a:t>Existing system</a:t>
            </a:r>
          </a:p>
        </p:txBody>
      </p:sp>
      <p:sp>
        <p:nvSpPr>
          <p:cNvPr id="3" name="Content Placeholder 2">
            <a:extLst>
              <a:ext uri="{FF2B5EF4-FFF2-40B4-BE49-F238E27FC236}">
                <a16:creationId xmlns:a16="http://schemas.microsoft.com/office/drawing/2014/main" id="{F9E26C0E-3C31-00F6-74EB-E03D9F630FF6}"/>
              </a:ext>
            </a:extLst>
          </p:cNvPr>
          <p:cNvSpPr>
            <a:spLocks noGrp="1"/>
          </p:cNvSpPr>
          <p:nvPr>
            <p:ph idx="1"/>
          </p:nvPr>
        </p:nvSpPr>
        <p:spPr/>
        <p:txBody>
          <a:bodyPr>
            <a:normAutofit fontScale="92500"/>
          </a:bodyPr>
          <a:lstStyle/>
          <a:p>
            <a:r>
              <a:rPr lang="en-IN" dirty="0"/>
              <a:t>There are several online spare parts booking applications available</a:t>
            </a:r>
          </a:p>
          <a:p>
            <a:r>
              <a:rPr lang="en-US" dirty="0"/>
              <a:t>No proper system to manage the online spare parts shops that available locally</a:t>
            </a:r>
          </a:p>
          <a:p>
            <a:r>
              <a:rPr lang="en-US" dirty="0"/>
              <a:t>There is no details about services and details about local workshops</a:t>
            </a:r>
          </a:p>
          <a:p>
            <a:r>
              <a:rPr lang="en-US" dirty="0"/>
              <a:t>No prebooking options for parts</a:t>
            </a:r>
          </a:p>
          <a:p>
            <a:r>
              <a:rPr lang="en-US" dirty="0"/>
              <a:t>No direct communication with admin and users for registering complaints</a:t>
            </a:r>
          </a:p>
          <a:p>
            <a:endParaRPr lang="en-IN" dirty="0"/>
          </a:p>
        </p:txBody>
      </p:sp>
    </p:spTree>
    <p:extLst>
      <p:ext uri="{BB962C8B-B14F-4D97-AF65-F5344CB8AC3E}">
        <p14:creationId xmlns:p14="http://schemas.microsoft.com/office/powerpoint/2010/main" val="4005500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C77F6-46C5-9438-40F1-356044686348}"/>
              </a:ext>
            </a:extLst>
          </p:cNvPr>
          <p:cNvSpPr>
            <a:spLocks noGrp="1"/>
          </p:cNvSpPr>
          <p:nvPr>
            <p:ph type="title"/>
          </p:nvPr>
        </p:nvSpPr>
        <p:spPr/>
        <p:txBody>
          <a:bodyPr/>
          <a:lstStyle/>
          <a:p>
            <a:r>
              <a:rPr lang="en-IN" dirty="0"/>
              <a:t>Order Table</a:t>
            </a:r>
          </a:p>
        </p:txBody>
      </p:sp>
      <p:graphicFrame>
        <p:nvGraphicFramePr>
          <p:cNvPr id="5" name="Content Placeholder 5">
            <a:extLst>
              <a:ext uri="{FF2B5EF4-FFF2-40B4-BE49-F238E27FC236}">
                <a16:creationId xmlns:a16="http://schemas.microsoft.com/office/drawing/2014/main" id="{C2388213-8E6D-CC4C-A53A-2FE5B7B145CB}"/>
              </a:ext>
            </a:extLst>
          </p:cNvPr>
          <p:cNvGraphicFramePr>
            <a:graphicFrameLocks/>
          </p:cNvGraphicFramePr>
          <p:nvPr>
            <p:extLst>
              <p:ext uri="{D42A27DB-BD31-4B8C-83A1-F6EECF244321}">
                <p14:modId xmlns:p14="http://schemas.microsoft.com/office/powerpoint/2010/main" val="2988904856"/>
              </p:ext>
            </p:extLst>
          </p:nvPr>
        </p:nvGraphicFramePr>
        <p:xfrm>
          <a:off x="3195637" y="1493134"/>
          <a:ext cx="5791200" cy="4656410"/>
        </p:xfrm>
        <a:graphic>
          <a:graphicData uri="http://schemas.openxmlformats.org/drawingml/2006/table">
            <a:tbl>
              <a:tblPr firstRow="1" firstCol="1" bandRow="1">
                <a:tableStyleId>{ED083AE6-46FA-4A59-8FB0-9F97EB10719F}</a:tableStyleId>
              </a:tblPr>
              <a:tblGrid>
                <a:gridCol w="2118360">
                  <a:extLst>
                    <a:ext uri="{9D8B030D-6E8A-4147-A177-3AD203B41FA5}">
                      <a16:colId xmlns:a16="http://schemas.microsoft.com/office/drawing/2014/main" val="190476659"/>
                    </a:ext>
                  </a:extLst>
                </a:gridCol>
                <a:gridCol w="1695450">
                  <a:extLst>
                    <a:ext uri="{9D8B030D-6E8A-4147-A177-3AD203B41FA5}">
                      <a16:colId xmlns:a16="http://schemas.microsoft.com/office/drawing/2014/main" val="1514096502"/>
                    </a:ext>
                  </a:extLst>
                </a:gridCol>
                <a:gridCol w="1977390">
                  <a:extLst>
                    <a:ext uri="{9D8B030D-6E8A-4147-A177-3AD203B41FA5}">
                      <a16:colId xmlns:a16="http://schemas.microsoft.com/office/drawing/2014/main" val="2862189938"/>
                    </a:ext>
                  </a:extLst>
                </a:gridCol>
              </a:tblGrid>
              <a:tr h="601723">
                <a:tc>
                  <a:txBody>
                    <a:bodyPr/>
                    <a:lstStyle/>
                    <a:p>
                      <a:pPr algn="ctr">
                        <a:lnSpc>
                          <a:spcPct val="115000"/>
                        </a:lnSpc>
                        <a:spcAft>
                          <a:spcPts val="1000"/>
                        </a:spcAft>
                      </a:pPr>
                      <a:r>
                        <a:rPr lang="en-US" sz="1400">
                          <a:effectLst/>
                        </a:rPr>
                        <a:t>Field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DataType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Description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769172277"/>
                  </a:ext>
                </a:extLst>
              </a:tr>
              <a:tr h="482363">
                <a:tc>
                  <a:txBody>
                    <a:bodyPr/>
                    <a:lstStyle/>
                    <a:p>
                      <a:pPr algn="ctr">
                        <a:lnSpc>
                          <a:spcPct val="115000"/>
                        </a:lnSpc>
                        <a:spcAft>
                          <a:spcPts val="1000"/>
                        </a:spcAft>
                      </a:pPr>
                      <a:r>
                        <a:rPr lang="en-US" sz="1200">
                          <a:effectLst/>
                        </a:rPr>
                        <a:t>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Order 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294737320"/>
                  </a:ext>
                </a:extLst>
              </a:tr>
              <a:tr h="482363">
                <a:tc>
                  <a:txBody>
                    <a:bodyPr/>
                    <a:lstStyle/>
                    <a:p>
                      <a:pPr algn="ctr">
                        <a:lnSpc>
                          <a:spcPct val="115000"/>
                        </a:lnSpc>
                        <a:spcAft>
                          <a:spcPts val="1000"/>
                        </a:spcAft>
                      </a:pPr>
                      <a:r>
                        <a:rPr lang="en-US" sz="1200">
                          <a:effectLst/>
                        </a:rPr>
                        <a:t>phone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endParaRPr lang="en-US" sz="1200" dirty="0">
                        <a:effectLst/>
                      </a:endParaRPr>
                    </a:p>
                    <a:p>
                      <a:pPr algn="ctr">
                        <a:lnSpc>
                          <a:spcPct val="115000"/>
                        </a:lnSpc>
                        <a:spcAft>
                          <a:spcPts val="1000"/>
                        </a:spcAft>
                      </a:pPr>
                      <a:r>
                        <a:rPr lang="en-US" sz="1200" dirty="0">
                          <a:effectLst/>
                        </a:rPr>
                        <a:t>Phone number</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34086414"/>
                  </a:ext>
                </a:extLst>
              </a:tr>
              <a:tr h="482363">
                <a:tc>
                  <a:txBody>
                    <a:bodyPr/>
                    <a:lstStyle/>
                    <a:p>
                      <a:pPr algn="ctr">
                        <a:lnSpc>
                          <a:spcPct val="115000"/>
                        </a:lnSpc>
                        <a:spcAft>
                          <a:spcPts val="1000"/>
                        </a:spcAft>
                      </a:pPr>
                      <a:r>
                        <a:rPr lang="en-US" sz="1200">
                          <a:effectLst/>
                        </a:rPr>
                        <a:t>address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endParaRPr lang="en-US" sz="1200" dirty="0">
                        <a:effectLst/>
                      </a:endParaRPr>
                    </a:p>
                    <a:p>
                      <a:pPr algn="ctr">
                        <a:lnSpc>
                          <a:spcPct val="115000"/>
                        </a:lnSpc>
                        <a:spcAft>
                          <a:spcPts val="1000"/>
                        </a:spcAft>
                      </a:pPr>
                      <a:r>
                        <a:rPr lang="en-US" sz="1200" dirty="0">
                          <a:effectLst/>
                        </a:rPr>
                        <a:t>Address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57237577"/>
                  </a:ext>
                </a:extLst>
              </a:tr>
              <a:tr h="482363">
                <a:tc>
                  <a:txBody>
                    <a:bodyPr/>
                    <a:lstStyle/>
                    <a:p>
                      <a:pPr algn="ctr">
                        <a:lnSpc>
                          <a:spcPct val="115000"/>
                        </a:lnSpc>
                        <a:spcAft>
                          <a:spcPts val="1000"/>
                        </a:spcAft>
                      </a:pPr>
                      <a:r>
                        <a:rPr lang="en-US" sz="1200">
                          <a:effectLst/>
                        </a:rPr>
                        <a:t>count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endParaRPr lang="en-US" sz="1200" dirty="0">
                        <a:effectLst/>
                      </a:endParaRPr>
                    </a:p>
                    <a:p>
                      <a:pPr algn="ctr">
                        <a:lnSpc>
                          <a:spcPct val="115000"/>
                        </a:lnSpc>
                        <a:spcAft>
                          <a:spcPts val="1000"/>
                        </a:spcAft>
                      </a:pPr>
                      <a:r>
                        <a:rPr lang="en-US" sz="1200" dirty="0">
                          <a:effectLst/>
                        </a:rPr>
                        <a:t>Total number</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63351194"/>
                  </a:ext>
                </a:extLst>
              </a:tr>
              <a:tr h="482363">
                <a:tc>
                  <a:txBody>
                    <a:bodyPr/>
                    <a:lstStyle/>
                    <a:p>
                      <a:pPr algn="ctr">
                        <a:lnSpc>
                          <a:spcPct val="115000"/>
                        </a:lnSpc>
                        <a:spcAft>
                          <a:spcPts val="1000"/>
                        </a:spcAft>
                      </a:pPr>
                      <a:r>
                        <a:rPr lang="en-US" sz="1200">
                          <a:effectLst/>
                        </a:rPr>
                        <a:t>part_id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dirty="0">
                          <a:effectLst/>
                        </a:rPr>
                        <a:t>Part ID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280425884"/>
                  </a:ext>
                </a:extLst>
              </a:tr>
              <a:tr h="482363">
                <a:tc>
                  <a:txBody>
                    <a:bodyPr/>
                    <a:lstStyle/>
                    <a:p>
                      <a:pPr algn="ctr">
                        <a:lnSpc>
                          <a:spcPct val="115000"/>
                        </a:lnSpc>
                        <a:spcAft>
                          <a:spcPts val="1000"/>
                        </a:spcAft>
                      </a:pPr>
                      <a:r>
                        <a:rPr lang="en-US" sz="1200">
                          <a:effectLst/>
                        </a:rPr>
                        <a:t>shop_id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dirty="0">
                          <a:effectLst/>
                        </a:rPr>
                        <a:t>Shop ID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261293931"/>
                  </a:ext>
                </a:extLst>
              </a:tr>
              <a:tr h="482363">
                <a:tc>
                  <a:txBody>
                    <a:bodyPr/>
                    <a:lstStyle/>
                    <a:p>
                      <a:pPr algn="ctr">
                        <a:lnSpc>
                          <a:spcPct val="115000"/>
                        </a:lnSpc>
                        <a:spcAft>
                          <a:spcPts val="1000"/>
                        </a:spcAft>
                      </a:pPr>
                      <a:r>
                        <a:rPr lang="en-US" sz="1200">
                          <a:effectLst/>
                        </a:rPr>
                        <a:t>time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dirty="0">
                          <a:effectLst/>
                        </a:rPr>
                        <a:t>Ordering time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045072315"/>
                  </a:ext>
                </a:extLst>
              </a:tr>
              <a:tr h="482363">
                <a:tc>
                  <a:txBody>
                    <a:bodyPr/>
                    <a:lstStyle/>
                    <a:p>
                      <a:pPr algn="ctr">
                        <a:lnSpc>
                          <a:spcPct val="115000"/>
                        </a:lnSpc>
                        <a:spcAft>
                          <a:spcPts val="1000"/>
                        </a:spcAft>
                      </a:pPr>
                      <a:r>
                        <a:rPr lang="en-US" sz="1200">
                          <a:effectLst/>
                        </a:rPr>
                        <a:t>prebook_id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dirty="0">
                          <a:effectLst/>
                        </a:rPr>
                        <a:t>Pre booking ID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993127303"/>
                  </a:ext>
                </a:extLst>
              </a:tr>
            </a:tbl>
          </a:graphicData>
        </a:graphic>
      </p:graphicFrame>
    </p:spTree>
    <p:extLst>
      <p:ext uri="{BB962C8B-B14F-4D97-AF65-F5344CB8AC3E}">
        <p14:creationId xmlns:p14="http://schemas.microsoft.com/office/powerpoint/2010/main" val="1414840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ABD-CFCC-4786-0DD7-2F524F786454}"/>
              </a:ext>
            </a:extLst>
          </p:cNvPr>
          <p:cNvSpPr>
            <a:spLocks noGrp="1"/>
          </p:cNvSpPr>
          <p:nvPr>
            <p:ph type="title"/>
          </p:nvPr>
        </p:nvSpPr>
        <p:spPr/>
        <p:txBody>
          <a:bodyPr/>
          <a:lstStyle/>
          <a:p>
            <a:r>
              <a:rPr lang="en-IN" dirty="0"/>
              <a:t>Complaint Table</a:t>
            </a:r>
          </a:p>
        </p:txBody>
      </p:sp>
      <p:graphicFrame>
        <p:nvGraphicFramePr>
          <p:cNvPr id="3" name="Content Placeholder 4">
            <a:extLst>
              <a:ext uri="{FF2B5EF4-FFF2-40B4-BE49-F238E27FC236}">
                <a16:creationId xmlns:a16="http://schemas.microsoft.com/office/drawing/2014/main" id="{B0B25D85-CFC3-5505-EC00-CD5288EBB4FE}"/>
              </a:ext>
            </a:extLst>
          </p:cNvPr>
          <p:cNvGraphicFramePr>
            <a:graphicFrameLocks/>
          </p:cNvGraphicFramePr>
          <p:nvPr>
            <p:extLst>
              <p:ext uri="{D42A27DB-BD31-4B8C-83A1-F6EECF244321}">
                <p14:modId xmlns:p14="http://schemas.microsoft.com/office/powerpoint/2010/main" val="796325835"/>
              </p:ext>
            </p:extLst>
          </p:nvPr>
        </p:nvGraphicFramePr>
        <p:xfrm>
          <a:off x="3187065" y="2145747"/>
          <a:ext cx="5817870" cy="3578638"/>
        </p:xfrm>
        <a:graphic>
          <a:graphicData uri="http://schemas.openxmlformats.org/drawingml/2006/table">
            <a:tbl>
              <a:tblPr firstRow="1" firstCol="1" bandRow="1">
                <a:tableStyleId>{ED083AE6-46FA-4A59-8FB0-9F97EB10719F}</a:tableStyleId>
              </a:tblPr>
              <a:tblGrid>
                <a:gridCol w="2128241">
                  <a:extLst>
                    <a:ext uri="{9D8B030D-6E8A-4147-A177-3AD203B41FA5}">
                      <a16:colId xmlns:a16="http://schemas.microsoft.com/office/drawing/2014/main" val="1719839007"/>
                    </a:ext>
                  </a:extLst>
                </a:gridCol>
                <a:gridCol w="1703101">
                  <a:extLst>
                    <a:ext uri="{9D8B030D-6E8A-4147-A177-3AD203B41FA5}">
                      <a16:colId xmlns:a16="http://schemas.microsoft.com/office/drawing/2014/main" val="2804085138"/>
                    </a:ext>
                  </a:extLst>
                </a:gridCol>
                <a:gridCol w="1986528">
                  <a:extLst>
                    <a:ext uri="{9D8B030D-6E8A-4147-A177-3AD203B41FA5}">
                      <a16:colId xmlns:a16="http://schemas.microsoft.com/office/drawing/2014/main" val="294531022"/>
                    </a:ext>
                  </a:extLst>
                </a:gridCol>
              </a:tblGrid>
              <a:tr h="714208">
                <a:tc>
                  <a:txBody>
                    <a:bodyPr/>
                    <a:lstStyle/>
                    <a:p>
                      <a:pPr algn="ctr">
                        <a:lnSpc>
                          <a:spcPct val="115000"/>
                        </a:lnSpc>
                        <a:spcAft>
                          <a:spcPts val="1000"/>
                        </a:spcAft>
                      </a:pPr>
                      <a:r>
                        <a:rPr lang="en-US" sz="1400">
                          <a:effectLst/>
                        </a:rPr>
                        <a:t>Field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DataType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Description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511560698"/>
                  </a:ext>
                </a:extLst>
              </a:tr>
              <a:tr h="572886">
                <a:tc>
                  <a:txBody>
                    <a:bodyPr/>
                    <a:lstStyle/>
                    <a:p>
                      <a:pPr algn="ctr">
                        <a:lnSpc>
                          <a:spcPct val="115000"/>
                        </a:lnSpc>
                        <a:spcAft>
                          <a:spcPts val="1000"/>
                        </a:spcAft>
                      </a:pPr>
                      <a:r>
                        <a:rPr lang="en-US" sz="1200">
                          <a:effectLst/>
                        </a:rPr>
                        <a:t>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User 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810924868"/>
                  </a:ext>
                </a:extLst>
              </a:tr>
              <a:tr h="572886">
                <a:tc>
                  <a:txBody>
                    <a:bodyPr/>
                    <a:lstStyle/>
                    <a:p>
                      <a:pPr algn="ctr">
                        <a:lnSpc>
                          <a:spcPct val="115000"/>
                        </a:lnSpc>
                        <a:spcAft>
                          <a:spcPts val="1000"/>
                        </a:spcAft>
                      </a:pPr>
                      <a:r>
                        <a:rPr lang="en-US" sz="1200">
                          <a:effectLst/>
                        </a:rPr>
                        <a:t>subject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endParaRPr lang="en-US" sz="1200" dirty="0">
                        <a:effectLst/>
                      </a:endParaRPr>
                    </a:p>
                    <a:p>
                      <a:pPr algn="ctr">
                        <a:lnSpc>
                          <a:spcPct val="115000"/>
                        </a:lnSpc>
                        <a:spcAft>
                          <a:spcPts val="1000"/>
                        </a:spcAft>
                      </a:pPr>
                      <a:r>
                        <a:rPr lang="en-US" sz="1200" dirty="0">
                          <a:effectLst/>
                        </a:rPr>
                        <a:t>Subject</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34029050"/>
                  </a:ext>
                </a:extLst>
              </a:tr>
              <a:tr h="572886">
                <a:tc>
                  <a:txBody>
                    <a:bodyPr/>
                    <a:lstStyle/>
                    <a:p>
                      <a:pPr algn="ctr">
                        <a:lnSpc>
                          <a:spcPct val="115000"/>
                        </a:lnSpc>
                        <a:spcAft>
                          <a:spcPts val="1000"/>
                        </a:spcAft>
                      </a:pPr>
                      <a:r>
                        <a:rPr lang="en-US" sz="1200">
                          <a:effectLst/>
                        </a:rPr>
                        <a:t>complaint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Varchar(50)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Complaint details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457289037"/>
                  </a:ext>
                </a:extLst>
              </a:tr>
              <a:tr h="572886">
                <a:tc>
                  <a:txBody>
                    <a:bodyPr/>
                    <a:lstStyle/>
                    <a:p>
                      <a:pPr algn="ctr">
                        <a:lnSpc>
                          <a:spcPct val="115000"/>
                        </a:lnSpc>
                        <a:spcAft>
                          <a:spcPts val="1000"/>
                        </a:spcAft>
                      </a:pPr>
                      <a:r>
                        <a:rPr lang="en-US" sz="1200">
                          <a:effectLst/>
                        </a:rPr>
                        <a:t>date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Date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033752654"/>
                  </a:ext>
                </a:extLst>
              </a:tr>
              <a:tr h="572886">
                <a:tc>
                  <a:txBody>
                    <a:bodyPr/>
                    <a:lstStyle/>
                    <a:p>
                      <a:pPr algn="ctr">
                        <a:lnSpc>
                          <a:spcPct val="115000"/>
                        </a:lnSpc>
                        <a:spcAft>
                          <a:spcPts val="1000"/>
                        </a:spcAft>
                      </a:pPr>
                      <a:r>
                        <a:rPr lang="en-US" sz="1200" dirty="0" err="1">
                          <a:effectLst/>
                        </a:rPr>
                        <a:t>user_id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dirty="0">
                          <a:effectLst/>
                        </a:rPr>
                        <a:t>User ID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323796996"/>
                  </a:ext>
                </a:extLst>
              </a:tr>
            </a:tbl>
          </a:graphicData>
        </a:graphic>
      </p:graphicFrame>
    </p:spTree>
    <p:extLst>
      <p:ext uri="{BB962C8B-B14F-4D97-AF65-F5344CB8AC3E}">
        <p14:creationId xmlns:p14="http://schemas.microsoft.com/office/powerpoint/2010/main" val="2741374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789B1-40C0-40A7-B67E-E8F426F09315}"/>
              </a:ext>
            </a:extLst>
          </p:cNvPr>
          <p:cNvSpPr>
            <a:spLocks noGrp="1"/>
          </p:cNvSpPr>
          <p:nvPr>
            <p:ph type="title"/>
          </p:nvPr>
        </p:nvSpPr>
        <p:spPr/>
        <p:txBody>
          <a:bodyPr/>
          <a:lstStyle/>
          <a:p>
            <a:r>
              <a:rPr lang="en-IN" dirty="0"/>
              <a:t>Service Table</a:t>
            </a:r>
          </a:p>
        </p:txBody>
      </p:sp>
      <p:graphicFrame>
        <p:nvGraphicFramePr>
          <p:cNvPr id="3" name="Content Placeholder 7">
            <a:extLst>
              <a:ext uri="{FF2B5EF4-FFF2-40B4-BE49-F238E27FC236}">
                <a16:creationId xmlns:a16="http://schemas.microsoft.com/office/drawing/2014/main" id="{A0765995-8800-7124-28E4-2EB58B3E775E}"/>
              </a:ext>
            </a:extLst>
          </p:cNvPr>
          <p:cNvGraphicFramePr>
            <a:graphicFrameLocks/>
          </p:cNvGraphicFramePr>
          <p:nvPr>
            <p:extLst>
              <p:ext uri="{D42A27DB-BD31-4B8C-83A1-F6EECF244321}">
                <p14:modId xmlns:p14="http://schemas.microsoft.com/office/powerpoint/2010/main" val="3454454604"/>
              </p:ext>
            </p:extLst>
          </p:nvPr>
        </p:nvGraphicFramePr>
        <p:xfrm>
          <a:off x="3163570" y="1504709"/>
          <a:ext cx="5855335" cy="4377923"/>
        </p:xfrm>
        <a:graphic>
          <a:graphicData uri="http://schemas.openxmlformats.org/drawingml/2006/table">
            <a:tbl>
              <a:tblPr firstRow="1" firstCol="1" bandRow="1">
                <a:tableStyleId>{ED083AE6-46FA-4A59-8FB0-9F97EB10719F}</a:tableStyleId>
              </a:tblPr>
              <a:tblGrid>
                <a:gridCol w="1938020">
                  <a:extLst>
                    <a:ext uri="{9D8B030D-6E8A-4147-A177-3AD203B41FA5}">
                      <a16:colId xmlns:a16="http://schemas.microsoft.com/office/drawing/2014/main" val="4084876569"/>
                    </a:ext>
                  </a:extLst>
                </a:gridCol>
                <a:gridCol w="2107565">
                  <a:extLst>
                    <a:ext uri="{9D8B030D-6E8A-4147-A177-3AD203B41FA5}">
                      <a16:colId xmlns:a16="http://schemas.microsoft.com/office/drawing/2014/main" val="801269619"/>
                    </a:ext>
                  </a:extLst>
                </a:gridCol>
                <a:gridCol w="1809750">
                  <a:extLst>
                    <a:ext uri="{9D8B030D-6E8A-4147-A177-3AD203B41FA5}">
                      <a16:colId xmlns:a16="http://schemas.microsoft.com/office/drawing/2014/main" val="3970329282"/>
                    </a:ext>
                  </a:extLst>
                </a:gridCol>
              </a:tblGrid>
              <a:tr h="741689">
                <a:tc>
                  <a:txBody>
                    <a:bodyPr/>
                    <a:lstStyle/>
                    <a:p>
                      <a:pPr algn="ctr">
                        <a:lnSpc>
                          <a:spcPct val="115000"/>
                        </a:lnSpc>
                        <a:spcAft>
                          <a:spcPts val="1000"/>
                        </a:spcAft>
                      </a:pPr>
                      <a:r>
                        <a:rPr lang="en-US" sz="1400" dirty="0">
                          <a:effectLst/>
                        </a:rPr>
                        <a:t>Field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DataType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Description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892686949"/>
                  </a:ext>
                </a:extLst>
              </a:tr>
              <a:tr h="606039">
                <a:tc>
                  <a:txBody>
                    <a:bodyPr/>
                    <a:lstStyle/>
                    <a:p>
                      <a:pPr algn="ctr">
                        <a:lnSpc>
                          <a:spcPct val="115000"/>
                        </a:lnSpc>
                        <a:spcAft>
                          <a:spcPts val="1000"/>
                        </a:spcAft>
                      </a:pPr>
                      <a:r>
                        <a:rPr lang="en-US" sz="1200">
                          <a:effectLst/>
                        </a:rPr>
                        <a:t>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Service 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721935421"/>
                  </a:ext>
                </a:extLst>
              </a:tr>
              <a:tr h="606039">
                <a:tc>
                  <a:txBody>
                    <a:bodyPr/>
                    <a:lstStyle/>
                    <a:p>
                      <a:pPr algn="ctr">
                        <a:lnSpc>
                          <a:spcPct val="115000"/>
                        </a:lnSpc>
                        <a:spcAft>
                          <a:spcPts val="1000"/>
                        </a:spcAft>
                      </a:pPr>
                      <a:r>
                        <a:rPr lang="en-US" sz="1200">
                          <a:effectLst/>
                        </a:rPr>
                        <a:t>service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Service details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897975724"/>
                  </a:ext>
                </a:extLst>
              </a:tr>
              <a:tr h="606039">
                <a:tc>
                  <a:txBody>
                    <a:bodyPr/>
                    <a:lstStyle/>
                    <a:p>
                      <a:pPr algn="ctr">
                        <a:lnSpc>
                          <a:spcPct val="115000"/>
                        </a:lnSpc>
                        <a:spcAft>
                          <a:spcPts val="1000"/>
                        </a:spcAft>
                      </a:pPr>
                      <a:r>
                        <a:rPr lang="en-US" sz="1200">
                          <a:effectLst/>
                        </a:rPr>
                        <a:t>description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Service discription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316671647"/>
                  </a:ext>
                </a:extLst>
              </a:tr>
              <a:tr h="606039">
                <a:tc>
                  <a:txBody>
                    <a:bodyPr/>
                    <a:lstStyle/>
                    <a:p>
                      <a:pPr algn="ctr">
                        <a:lnSpc>
                          <a:spcPct val="115000"/>
                        </a:lnSpc>
                        <a:spcAft>
                          <a:spcPts val="1000"/>
                        </a:spcAft>
                      </a:pPr>
                      <a:r>
                        <a:rPr lang="en-US" sz="1200">
                          <a:effectLst/>
                        </a:rPr>
                        <a:t>status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Service availability</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513045390"/>
                  </a:ext>
                </a:extLst>
              </a:tr>
              <a:tr h="606039">
                <a:tc>
                  <a:txBody>
                    <a:bodyPr/>
                    <a:lstStyle/>
                    <a:p>
                      <a:pPr algn="ctr">
                        <a:lnSpc>
                          <a:spcPct val="115000"/>
                        </a:lnSpc>
                        <a:spcAft>
                          <a:spcPts val="1000"/>
                        </a:spcAft>
                      </a:pPr>
                      <a:r>
                        <a:rPr lang="en-US" sz="1200">
                          <a:effectLst/>
                        </a:rPr>
                        <a:t>shop_id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Shop 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229444520"/>
                  </a:ext>
                </a:extLst>
              </a:tr>
              <a:tr h="606039">
                <a:tc>
                  <a:txBody>
                    <a:bodyPr/>
                    <a:lstStyle/>
                    <a:p>
                      <a:pPr algn="ctr">
                        <a:lnSpc>
                          <a:spcPct val="115000"/>
                        </a:lnSpc>
                        <a:spcAft>
                          <a:spcPts val="1000"/>
                        </a:spcAft>
                      </a:pPr>
                      <a:r>
                        <a:rPr lang="en-US" sz="1200">
                          <a:effectLst/>
                        </a:rPr>
                        <a:t>image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Varchar(100)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dirty="0">
                          <a:effectLst/>
                        </a:rPr>
                        <a:t>Images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727994776"/>
                  </a:ext>
                </a:extLst>
              </a:tr>
            </a:tbl>
          </a:graphicData>
        </a:graphic>
      </p:graphicFrame>
    </p:spTree>
    <p:extLst>
      <p:ext uri="{BB962C8B-B14F-4D97-AF65-F5344CB8AC3E}">
        <p14:creationId xmlns:p14="http://schemas.microsoft.com/office/powerpoint/2010/main" val="2551459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47F16-A73B-E59D-C772-77833F28E163}"/>
              </a:ext>
            </a:extLst>
          </p:cNvPr>
          <p:cNvSpPr>
            <a:spLocks noGrp="1"/>
          </p:cNvSpPr>
          <p:nvPr>
            <p:ph type="title"/>
          </p:nvPr>
        </p:nvSpPr>
        <p:spPr/>
        <p:txBody>
          <a:bodyPr/>
          <a:lstStyle/>
          <a:p>
            <a:r>
              <a:rPr lang="en-IN" dirty="0"/>
              <a:t>Cart Table</a:t>
            </a:r>
          </a:p>
        </p:txBody>
      </p:sp>
      <p:graphicFrame>
        <p:nvGraphicFramePr>
          <p:cNvPr id="3" name="Content Placeholder 5">
            <a:extLst>
              <a:ext uri="{FF2B5EF4-FFF2-40B4-BE49-F238E27FC236}">
                <a16:creationId xmlns:a16="http://schemas.microsoft.com/office/drawing/2014/main" id="{2079D20C-6189-36C8-4314-220EDA5901C1}"/>
              </a:ext>
            </a:extLst>
          </p:cNvPr>
          <p:cNvGraphicFramePr>
            <a:graphicFrameLocks/>
          </p:cNvGraphicFramePr>
          <p:nvPr>
            <p:extLst>
              <p:ext uri="{D42A27DB-BD31-4B8C-83A1-F6EECF244321}">
                <p14:modId xmlns:p14="http://schemas.microsoft.com/office/powerpoint/2010/main" val="3573762656"/>
              </p:ext>
            </p:extLst>
          </p:nvPr>
        </p:nvGraphicFramePr>
        <p:xfrm>
          <a:off x="3194367" y="1493134"/>
          <a:ext cx="5793740" cy="4044068"/>
        </p:xfrm>
        <a:graphic>
          <a:graphicData uri="http://schemas.openxmlformats.org/drawingml/2006/table">
            <a:tbl>
              <a:tblPr firstRow="1" firstCol="1" bandRow="1">
                <a:tableStyleId>{ED083AE6-46FA-4A59-8FB0-9F97EB10719F}</a:tableStyleId>
              </a:tblPr>
              <a:tblGrid>
                <a:gridCol w="1918335">
                  <a:extLst>
                    <a:ext uri="{9D8B030D-6E8A-4147-A177-3AD203B41FA5}">
                      <a16:colId xmlns:a16="http://schemas.microsoft.com/office/drawing/2014/main" val="3537460467"/>
                    </a:ext>
                  </a:extLst>
                </a:gridCol>
                <a:gridCol w="2085340">
                  <a:extLst>
                    <a:ext uri="{9D8B030D-6E8A-4147-A177-3AD203B41FA5}">
                      <a16:colId xmlns:a16="http://schemas.microsoft.com/office/drawing/2014/main" val="873228205"/>
                    </a:ext>
                  </a:extLst>
                </a:gridCol>
                <a:gridCol w="1790065">
                  <a:extLst>
                    <a:ext uri="{9D8B030D-6E8A-4147-A177-3AD203B41FA5}">
                      <a16:colId xmlns:a16="http://schemas.microsoft.com/office/drawing/2014/main" val="1507229859"/>
                    </a:ext>
                  </a:extLst>
                </a:gridCol>
              </a:tblGrid>
              <a:tr h="526748">
                <a:tc>
                  <a:txBody>
                    <a:bodyPr/>
                    <a:lstStyle/>
                    <a:p>
                      <a:pPr algn="ctr">
                        <a:lnSpc>
                          <a:spcPct val="115000"/>
                        </a:lnSpc>
                        <a:spcAft>
                          <a:spcPts val="1000"/>
                        </a:spcAft>
                      </a:pPr>
                      <a:r>
                        <a:rPr lang="en-US" sz="1400">
                          <a:effectLst/>
                        </a:rPr>
                        <a:t>Field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DataType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Description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327832599"/>
                  </a:ext>
                </a:extLst>
              </a:tr>
              <a:tr h="439665">
                <a:tc>
                  <a:txBody>
                    <a:bodyPr/>
                    <a:lstStyle/>
                    <a:p>
                      <a:pPr algn="ctr">
                        <a:lnSpc>
                          <a:spcPct val="115000"/>
                        </a:lnSpc>
                        <a:spcAft>
                          <a:spcPts val="1000"/>
                        </a:spcAft>
                      </a:pPr>
                      <a:r>
                        <a:rPr lang="en-US" sz="1200">
                          <a:effectLst/>
                        </a:rPr>
                        <a:t>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Cart 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311181456"/>
                  </a:ext>
                </a:extLst>
              </a:tr>
              <a:tr h="439665">
                <a:tc>
                  <a:txBody>
                    <a:bodyPr/>
                    <a:lstStyle/>
                    <a:p>
                      <a:pPr algn="ctr">
                        <a:lnSpc>
                          <a:spcPct val="115000"/>
                        </a:lnSpc>
                        <a:spcAft>
                          <a:spcPts val="1000"/>
                        </a:spcAft>
                      </a:pPr>
                      <a:r>
                        <a:rPr lang="en-US" sz="1200">
                          <a:effectLst/>
                        </a:rPr>
                        <a:t>phone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Phone number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173860522"/>
                  </a:ext>
                </a:extLst>
              </a:tr>
              <a:tr h="439665">
                <a:tc>
                  <a:txBody>
                    <a:bodyPr/>
                    <a:lstStyle/>
                    <a:p>
                      <a:pPr algn="ctr">
                        <a:lnSpc>
                          <a:spcPct val="115000"/>
                        </a:lnSpc>
                        <a:spcAft>
                          <a:spcPts val="1000"/>
                        </a:spcAft>
                      </a:pPr>
                      <a:r>
                        <a:rPr lang="en-US" sz="1200">
                          <a:effectLst/>
                        </a:rPr>
                        <a:t>address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Address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414557455"/>
                  </a:ext>
                </a:extLst>
              </a:tr>
              <a:tr h="439665">
                <a:tc>
                  <a:txBody>
                    <a:bodyPr/>
                    <a:lstStyle/>
                    <a:p>
                      <a:pPr algn="ctr">
                        <a:lnSpc>
                          <a:spcPct val="115000"/>
                        </a:lnSpc>
                        <a:spcAft>
                          <a:spcPts val="1000"/>
                        </a:spcAft>
                      </a:pPr>
                      <a:r>
                        <a:rPr lang="en-US" sz="1200">
                          <a:effectLst/>
                        </a:rPr>
                        <a:t>count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Count of product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01794781"/>
                  </a:ext>
                </a:extLst>
              </a:tr>
              <a:tr h="439665">
                <a:tc>
                  <a:txBody>
                    <a:bodyPr/>
                    <a:lstStyle/>
                    <a:p>
                      <a:pPr algn="ctr">
                        <a:lnSpc>
                          <a:spcPct val="115000"/>
                        </a:lnSpc>
                        <a:spcAft>
                          <a:spcPts val="1000"/>
                        </a:spcAft>
                      </a:pPr>
                      <a:r>
                        <a:rPr lang="en-US" sz="1200">
                          <a:effectLst/>
                        </a:rPr>
                        <a:t>total_price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Total price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696985880"/>
                  </a:ext>
                </a:extLst>
              </a:tr>
              <a:tr h="439665">
                <a:tc>
                  <a:txBody>
                    <a:bodyPr/>
                    <a:lstStyle/>
                    <a:p>
                      <a:pPr algn="ctr">
                        <a:lnSpc>
                          <a:spcPct val="115000"/>
                        </a:lnSpc>
                        <a:spcAft>
                          <a:spcPts val="1000"/>
                        </a:spcAft>
                      </a:pPr>
                      <a:r>
                        <a:rPr lang="en-US" sz="1200">
                          <a:effectLst/>
                        </a:rPr>
                        <a:t>part_id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Part 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931049976"/>
                  </a:ext>
                </a:extLst>
              </a:tr>
              <a:tr h="439665">
                <a:tc>
                  <a:txBody>
                    <a:bodyPr/>
                    <a:lstStyle/>
                    <a:p>
                      <a:pPr algn="ctr">
                        <a:lnSpc>
                          <a:spcPct val="115000"/>
                        </a:lnSpc>
                        <a:spcAft>
                          <a:spcPts val="1000"/>
                        </a:spcAft>
                      </a:pPr>
                      <a:r>
                        <a:rPr lang="en-US" sz="1200">
                          <a:effectLst/>
                        </a:rPr>
                        <a:t>user_id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User 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792229661"/>
                  </a:ext>
                </a:extLst>
              </a:tr>
              <a:tr h="439665">
                <a:tc>
                  <a:txBody>
                    <a:bodyPr/>
                    <a:lstStyle/>
                    <a:p>
                      <a:pPr algn="ctr">
                        <a:lnSpc>
                          <a:spcPct val="115000"/>
                        </a:lnSpc>
                        <a:spcAft>
                          <a:spcPts val="1000"/>
                        </a:spcAft>
                      </a:pPr>
                      <a:r>
                        <a:rPr lang="en-US" sz="1200" dirty="0" err="1">
                          <a:effectLst/>
                        </a:rPr>
                        <a:t>shop_id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dirty="0">
                          <a:effectLst/>
                        </a:rPr>
                        <a:t>Shop id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715453509"/>
                  </a:ext>
                </a:extLst>
              </a:tr>
            </a:tbl>
          </a:graphicData>
        </a:graphic>
      </p:graphicFrame>
    </p:spTree>
    <p:extLst>
      <p:ext uri="{BB962C8B-B14F-4D97-AF65-F5344CB8AC3E}">
        <p14:creationId xmlns:p14="http://schemas.microsoft.com/office/powerpoint/2010/main" val="3842950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22620-66BF-D848-8B2B-74A869AA461A}"/>
              </a:ext>
            </a:extLst>
          </p:cNvPr>
          <p:cNvSpPr>
            <a:spLocks noGrp="1"/>
          </p:cNvSpPr>
          <p:nvPr>
            <p:ph type="title"/>
          </p:nvPr>
        </p:nvSpPr>
        <p:spPr/>
        <p:txBody>
          <a:bodyPr/>
          <a:lstStyle/>
          <a:p>
            <a:r>
              <a:rPr lang="en-IN" dirty="0"/>
              <a:t>Model Table</a:t>
            </a:r>
          </a:p>
        </p:txBody>
      </p:sp>
      <p:graphicFrame>
        <p:nvGraphicFramePr>
          <p:cNvPr id="3" name="Content Placeholder 4">
            <a:extLst>
              <a:ext uri="{FF2B5EF4-FFF2-40B4-BE49-F238E27FC236}">
                <a16:creationId xmlns:a16="http://schemas.microsoft.com/office/drawing/2014/main" id="{800D2CAA-92D0-FCC2-A770-91F1F737373B}"/>
              </a:ext>
            </a:extLst>
          </p:cNvPr>
          <p:cNvGraphicFramePr>
            <a:graphicFrameLocks/>
          </p:cNvGraphicFramePr>
          <p:nvPr>
            <p:extLst>
              <p:ext uri="{D42A27DB-BD31-4B8C-83A1-F6EECF244321}">
                <p14:modId xmlns:p14="http://schemas.microsoft.com/office/powerpoint/2010/main" val="4180546510"/>
              </p:ext>
            </p:extLst>
          </p:nvPr>
        </p:nvGraphicFramePr>
        <p:xfrm>
          <a:off x="3181032" y="1970517"/>
          <a:ext cx="5829935" cy="2916966"/>
        </p:xfrm>
        <a:graphic>
          <a:graphicData uri="http://schemas.openxmlformats.org/drawingml/2006/table">
            <a:tbl>
              <a:tblPr firstRow="1" firstCol="1" bandRow="1">
                <a:tableStyleId>{ED083AE6-46FA-4A59-8FB0-9F97EB10719F}</a:tableStyleId>
              </a:tblPr>
              <a:tblGrid>
                <a:gridCol w="1930400">
                  <a:extLst>
                    <a:ext uri="{9D8B030D-6E8A-4147-A177-3AD203B41FA5}">
                      <a16:colId xmlns:a16="http://schemas.microsoft.com/office/drawing/2014/main" val="776712362"/>
                    </a:ext>
                  </a:extLst>
                </a:gridCol>
                <a:gridCol w="2098040">
                  <a:extLst>
                    <a:ext uri="{9D8B030D-6E8A-4147-A177-3AD203B41FA5}">
                      <a16:colId xmlns:a16="http://schemas.microsoft.com/office/drawing/2014/main" val="3300917517"/>
                    </a:ext>
                  </a:extLst>
                </a:gridCol>
                <a:gridCol w="1801495">
                  <a:extLst>
                    <a:ext uri="{9D8B030D-6E8A-4147-A177-3AD203B41FA5}">
                      <a16:colId xmlns:a16="http://schemas.microsoft.com/office/drawing/2014/main" val="3467097144"/>
                    </a:ext>
                  </a:extLst>
                </a:gridCol>
              </a:tblGrid>
              <a:tr h="658458">
                <a:tc>
                  <a:txBody>
                    <a:bodyPr/>
                    <a:lstStyle/>
                    <a:p>
                      <a:pPr algn="ctr">
                        <a:lnSpc>
                          <a:spcPct val="115000"/>
                        </a:lnSpc>
                        <a:spcAft>
                          <a:spcPts val="1000"/>
                        </a:spcAft>
                      </a:pPr>
                      <a:r>
                        <a:rPr lang="en-US" sz="1400">
                          <a:effectLst/>
                        </a:rPr>
                        <a:t>Field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DataType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Description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727078930"/>
                  </a:ext>
                </a:extLst>
              </a:tr>
              <a:tr h="564627">
                <a:tc>
                  <a:txBody>
                    <a:bodyPr/>
                    <a:lstStyle/>
                    <a:p>
                      <a:pPr algn="ctr">
                        <a:lnSpc>
                          <a:spcPct val="115000"/>
                        </a:lnSpc>
                        <a:spcAft>
                          <a:spcPts val="1000"/>
                        </a:spcAft>
                      </a:pPr>
                      <a:r>
                        <a:rPr lang="en-US" sz="1200">
                          <a:effectLst/>
                        </a:rPr>
                        <a:t>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model 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981700916"/>
                  </a:ext>
                </a:extLst>
              </a:tr>
              <a:tr h="564627">
                <a:tc>
                  <a:txBody>
                    <a:bodyPr/>
                    <a:lstStyle/>
                    <a:p>
                      <a:pPr algn="ctr">
                        <a:lnSpc>
                          <a:spcPct val="115000"/>
                        </a:lnSpc>
                        <a:spcAft>
                          <a:spcPts val="1000"/>
                        </a:spcAft>
                      </a:pPr>
                      <a:r>
                        <a:rPr lang="en-US" sz="1200">
                          <a:effectLst/>
                        </a:rPr>
                        <a:t>model_name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Vehicle model 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03612581"/>
                  </a:ext>
                </a:extLst>
              </a:tr>
              <a:tr h="564627">
                <a:tc>
                  <a:txBody>
                    <a:bodyPr/>
                    <a:lstStyle/>
                    <a:p>
                      <a:pPr algn="ctr">
                        <a:lnSpc>
                          <a:spcPct val="115000"/>
                        </a:lnSpc>
                        <a:spcAft>
                          <a:spcPts val="1000"/>
                        </a:spcAft>
                      </a:pPr>
                      <a:r>
                        <a:rPr lang="en-US" sz="1200">
                          <a:effectLst/>
                        </a:rPr>
                        <a:t>brand_id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Vehicle brand 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516023834"/>
                  </a:ext>
                </a:extLst>
              </a:tr>
              <a:tr h="564627">
                <a:tc>
                  <a:txBody>
                    <a:bodyPr/>
                    <a:lstStyle/>
                    <a:p>
                      <a:pPr algn="ctr">
                        <a:lnSpc>
                          <a:spcPct val="115000"/>
                        </a:lnSpc>
                        <a:spcAft>
                          <a:spcPts val="1000"/>
                        </a:spcAft>
                      </a:pPr>
                      <a:r>
                        <a:rPr lang="en-US" sz="1200">
                          <a:effectLst/>
                        </a:rPr>
                        <a:t>vehicle id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dirty="0">
                          <a:effectLst/>
                        </a:rPr>
                        <a:t>vehicle ID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078073629"/>
                  </a:ext>
                </a:extLst>
              </a:tr>
            </a:tbl>
          </a:graphicData>
        </a:graphic>
      </p:graphicFrame>
    </p:spTree>
    <p:extLst>
      <p:ext uri="{BB962C8B-B14F-4D97-AF65-F5344CB8AC3E}">
        <p14:creationId xmlns:p14="http://schemas.microsoft.com/office/powerpoint/2010/main" val="30819984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4D860-5E19-7C75-4043-E85DFD9BAB13}"/>
              </a:ext>
            </a:extLst>
          </p:cNvPr>
          <p:cNvSpPr>
            <a:spLocks noGrp="1"/>
          </p:cNvSpPr>
          <p:nvPr>
            <p:ph type="title"/>
          </p:nvPr>
        </p:nvSpPr>
        <p:spPr/>
        <p:txBody>
          <a:bodyPr/>
          <a:lstStyle/>
          <a:p>
            <a:r>
              <a:rPr lang="en-IN" dirty="0"/>
              <a:t>Pre-book Table</a:t>
            </a:r>
          </a:p>
        </p:txBody>
      </p:sp>
      <p:graphicFrame>
        <p:nvGraphicFramePr>
          <p:cNvPr id="3" name="Content Placeholder 3">
            <a:extLst>
              <a:ext uri="{FF2B5EF4-FFF2-40B4-BE49-F238E27FC236}">
                <a16:creationId xmlns:a16="http://schemas.microsoft.com/office/drawing/2014/main" id="{17818455-DA6D-069E-A25C-E177489848E1}"/>
              </a:ext>
            </a:extLst>
          </p:cNvPr>
          <p:cNvGraphicFramePr>
            <a:graphicFrameLocks/>
          </p:cNvGraphicFramePr>
          <p:nvPr>
            <p:extLst>
              <p:ext uri="{D42A27DB-BD31-4B8C-83A1-F6EECF244321}">
                <p14:modId xmlns:p14="http://schemas.microsoft.com/office/powerpoint/2010/main" val="2362601594"/>
              </p:ext>
            </p:extLst>
          </p:nvPr>
        </p:nvGraphicFramePr>
        <p:xfrm>
          <a:off x="2334228" y="1520359"/>
          <a:ext cx="7523544" cy="4543975"/>
        </p:xfrm>
        <a:graphic>
          <a:graphicData uri="http://schemas.openxmlformats.org/drawingml/2006/table">
            <a:tbl>
              <a:tblPr firstRow="1" firstCol="1" bandRow="1">
                <a:tableStyleId>{ED083AE6-46FA-4A59-8FB0-9F97EB10719F}</a:tableStyleId>
              </a:tblPr>
              <a:tblGrid>
                <a:gridCol w="2751992">
                  <a:extLst>
                    <a:ext uri="{9D8B030D-6E8A-4147-A177-3AD203B41FA5}">
                      <a16:colId xmlns:a16="http://schemas.microsoft.com/office/drawing/2014/main" val="1465338211"/>
                    </a:ext>
                  </a:extLst>
                </a:gridCol>
                <a:gridCol w="2202453">
                  <a:extLst>
                    <a:ext uri="{9D8B030D-6E8A-4147-A177-3AD203B41FA5}">
                      <a16:colId xmlns:a16="http://schemas.microsoft.com/office/drawing/2014/main" val="827164530"/>
                    </a:ext>
                  </a:extLst>
                </a:gridCol>
                <a:gridCol w="2569099">
                  <a:extLst>
                    <a:ext uri="{9D8B030D-6E8A-4147-A177-3AD203B41FA5}">
                      <a16:colId xmlns:a16="http://schemas.microsoft.com/office/drawing/2014/main" val="665870140"/>
                    </a:ext>
                  </a:extLst>
                </a:gridCol>
              </a:tblGrid>
              <a:tr h="579273">
                <a:tc>
                  <a:txBody>
                    <a:bodyPr/>
                    <a:lstStyle/>
                    <a:p>
                      <a:pPr algn="ctr">
                        <a:lnSpc>
                          <a:spcPct val="115000"/>
                        </a:lnSpc>
                        <a:spcAft>
                          <a:spcPts val="1000"/>
                        </a:spcAft>
                      </a:pPr>
                      <a:r>
                        <a:rPr lang="en-US" sz="1400" dirty="0">
                          <a:effectLst/>
                        </a:rPr>
                        <a:t>Field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err="1">
                          <a:effectLst/>
                        </a:rPr>
                        <a:t>DataType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Description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539505758"/>
                  </a:ext>
                </a:extLst>
              </a:tr>
              <a:tr h="464366">
                <a:tc>
                  <a:txBody>
                    <a:bodyPr/>
                    <a:lstStyle/>
                    <a:p>
                      <a:pPr algn="ctr">
                        <a:lnSpc>
                          <a:spcPct val="115000"/>
                        </a:lnSpc>
                        <a:spcAft>
                          <a:spcPts val="1000"/>
                        </a:spcAft>
                      </a:pPr>
                      <a:r>
                        <a:rPr lang="en-US" sz="1200">
                          <a:effectLst/>
                        </a:rPr>
                        <a:t>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Pre booking 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846090198"/>
                  </a:ext>
                </a:extLst>
              </a:tr>
              <a:tr h="464366">
                <a:tc>
                  <a:txBody>
                    <a:bodyPr/>
                    <a:lstStyle/>
                    <a:p>
                      <a:pPr algn="ctr">
                        <a:lnSpc>
                          <a:spcPct val="115000"/>
                        </a:lnSpc>
                        <a:spcAft>
                          <a:spcPts val="1000"/>
                        </a:spcAft>
                      </a:pPr>
                      <a:r>
                        <a:rPr lang="en-US" sz="1200">
                          <a:effectLst/>
                        </a:rPr>
                        <a:t>Part 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endParaRPr lang="en-US" sz="1200" dirty="0">
                        <a:effectLst/>
                      </a:endParaRPr>
                    </a:p>
                    <a:p>
                      <a:pPr algn="ctr">
                        <a:lnSpc>
                          <a:spcPct val="115000"/>
                        </a:lnSpc>
                        <a:spcAft>
                          <a:spcPts val="1000"/>
                        </a:spcAft>
                      </a:pPr>
                      <a:r>
                        <a:rPr lang="en-US" sz="1200" dirty="0">
                          <a:effectLst/>
                        </a:rPr>
                        <a:t>Spare part ID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39134724"/>
                  </a:ext>
                </a:extLst>
              </a:tr>
              <a:tr h="464366">
                <a:tc>
                  <a:txBody>
                    <a:bodyPr/>
                    <a:lstStyle/>
                    <a:p>
                      <a:pPr algn="ctr">
                        <a:lnSpc>
                          <a:spcPct val="115000"/>
                        </a:lnSpc>
                        <a:spcAft>
                          <a:spcPts val="1000"/>
                        </a:spcAft>
                      </a:pPr>
                      <a:r>
                        <a:rPr lang="en-US" sz="1200">
                          <a:effectLst/>
                        </a:rPr>
                        <a:t>Shop 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endParaRPr lang="en-US" sz="1200" dirty="0">
                        <a:effectLst/>
                      </a:endParaRPr>
                    </a:p>
                    <a:p>
                      <a:pPr algn="ctr">
                        <a:lnSpc>
                          <a:spcPct val="115000"/>
                        </a:lnSpc>
                        <a:spcAft>
                          <a:spcPts val="1000"/>
                        </a:spcAft>
                      </a:pPr>
                      <a:r>
                        <a:rPr lang="en-US" sz="1200" dirty="0">
                          <a:effectLst/>
                        </a:rPr>
                        <a:t>Spare part shop ID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99349274"/>
                  </a:ext>
                </a:extLst>
              </a:tr>
              <a:tr h="464366">
                <a:tc>
                  <a:txBody>
                    <a:bodyPr/>
                    <a:lstStyle/>
                    <a:p>
                      <a:pPr algn="ctr">
                        <a:lnSpc>
                          <a:spcPct val="115000"/>
                        </a:lnSpc>
                        <a:spcAft>
                          <a:spcPts val="1000"/>
                        </a:spcAft>
                      </a:pPr>
                      <a:r>
                        <a:rPr lang="en-US" sz="1200">
                          <a:effectLst/>
                        </a:rPr>
                        <a:t>User 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endParaRPr lang="en-US" sz="1200" dirty="0">
                        <a:effectLst/>
                      </a:endParaRPr>
                    </a:p>
                    <a:p>
                      <a:pPr algn="ctr">
                        <a:lnSpc>
                          <a:spcPct val="115000"/>
                        </a:lnSpc>
                        <a:spcAft>
                          <a:spcPts val="1000"/>
                        </a:spcAft>
                      </a:pPr>
                      <a:r>
                        <a:rPr lang="en-US" sz="1200" dirty="0">
                          <a:effectLst/>
                        </a:rPr>
                        <a:t>User ID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71201872"/>
                  </a:ext>
                </a:extLst>
              </a:tr>
              <a:tr h="464366">
                <a:tc>
                  <a:txBody>
                    <a:bodyPr/>
                    <a:lstStyle/>
                    <a:p>
                      <a:pPr algn="ctr">
                        <a:lnSpc>
                          <a:spcPct val="115000"/>
                        </a:lnSpc>
                        <a:spcAft>
                          <a:spcPts val="1000"/>
                        </a:spcAft>
                      </a:pPr>
                      <a:r>
                        <a:rPr lang="en-US" sz="1200">
                          <a:effectLst/>
                        </a:rPr>
                        <a:t>Count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Total number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529136193"/>
                  </a:ext>
                </a:extLst>
              </a:tr>
              <a:tr h="464366">
                <a:tc>
                  <a:txBody>
                    <a:bodyPr/>
                    <a:lstStyle/>
                    <a:p>
                      <a:pPr algn="ctr">
                        <a:lnSpc>
                          <a:spcPct val="115000"/>
                        </a:lnSpc>
                        <a:spcAft>
                          <a:spcPts val="1000"/>
                        </a:spcAft>
                      </a:pPr>
                      <a:r>
                        <a:rPr lang="en-US" sz="1200">
                          <a:effectLst/>
                        </a:rPr>
                        <a:t>Date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Date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982005466"/>
                  </a:ext>
                </a:extLst>
              </a:tr>
              <a:tr h="464366">
                <a:tc>
                  <a:txBody>
                    <a:bodyPr/>
                    <a:lstStyle/>
                    <a:p>
                      <a:pPr algn="ctr">
                        <a:lnSpc>
                          <a:spcPct val="115000"/>
                        </a:lnSpc>
                        <a:spcAft>
                          <a:spcPts val="1000"/>
                        </a:spcAft>
                      </a:pPr>
                      <a:r>
                        <a:rPr lang="en-US" sz="1200">
                          <a:effectLst/>
                        </a:rPr>
                        <a:t>Status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Order status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820182902"/>
                  </a:ext>
                </a:extLst>
              </a:tr>
              <a:tr h="464366">
                <a:tc>
                  <a:txBody>
                    <a:bodyPr/>
                    <a:lstStyle/>
                    <a:p>
                      <a:pPr algn="ctr">
                        <a:lnSpc>
                          <a:spcPct val="115000"/>
                        </a:lnSpc>
                        <a:spcAft>
                          <a:spcPts val="1000"/>
                        </a:spcAft>
                      </a:pPr>
                      <a:r>
                        <a:rPr lang="en-US" sz="1200" dirty="0">
                          <a:effectLst/>
                        </a:rPr>
                        <a:t>Time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dirty="0">
                          <a:effectLst/>
                        </a:rPr>
                        <a:t>Time of booking</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158759618"/>
                  </a:ext>
                </a:extLst>
              </a:tr>
            </a:tbl>
          </a:graphicData>
        </a:graphic>
      </p:graphicFrame>
    </p:spTree>
    <p:extLst>
      <p:ext uri="{BB962C8B-B14F-4D97-AF65-F5344CB8AC3E}">
        <p14:creationId xmlns:p14="http://schemas.microsoft.com/office/powerpoint/2010/main" val="3344307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21D24-548C-85D2-397D-C048A0513B88}"/>
              </a:ext>
            </a:extLst>
          </p:cNvPr>
          <p:cNvSpPr>
            <a:spLocks noGrp="1"/>
          </p:cNvSpPr>
          <p:nvPr>
            <p:ph type="title"/>
          </p:nvPr>
        </p:nvSpPr>
        <p:spPr/>
        <p:txBody>
          <a:bodyPr/>
          <a:lstStyle/>
          <a:p>
            <a:r>
              <a:rPr lang="en-IN" dirty="0"/>
              <a:t>Workshop Table</a:t>
            </a:r>
          </a:p>
        </p:txBody>
      </p:sp>
      <p:graphicFrame>
        <p:nvGraphicFramePr>
          <p:cNvPr id="3" name="Content Placeholder 3">
            <a:extLst>
              <a:ext uri="{FF2B5EF4-FFF2-40B4-BE49-F238E27FC236}">
                <a16:creationId xmlns:a16="http://schemas.microsoft.com/office/drawing/2014/main" id="{C8ABA01F-FBF2-0AF8-44AD-E18888B4298E}"/>
              </a:ext>
            </a:extLst>
          </p:cNvPr>
          <p:cNvGraphicFramePr>
            <a:graphicFrameLocks/>
          </p:cNvGraphicFramePr>
          <p:nvPr>
            <p:extLst>
              <p:ext uri="{D42A27DB-BD31-4B8C-83A1-F6EECF244321}">
                <p14:modId xmlns:p14="http://schemas.microsoft.com/office/powerpoint/2010/main" val="374590026"/>
              </p:ext>
            </p:extLst>
          </p:nvPr>
        </p:nvGraphicFramePr>
        <p:xfrm>
          <a:off x="3172460" y="1580050"/>
          <a:ext cx="5837555" cy="4566751"/>
        </p:xfrm>
        <a:graphic>
          <a:graphicData uri="http://schemas.openxmlformats.org/drawingml/2006/table">
            <a:tbl>
              <a:tblPr firstRow="1" firstCol="1" bandRow="1">
                <a:tableStyleId>{ED083AE6-46FA-4A59-8FB0-9F97EB10719F}</a:tableStyleId>
              </a:tblPr>
              <a:tblGrid>
                <a:gridCol w="1932305">
                  <a:extLst>
                    <a:ext uri="{9D8B030D-6E8A-4147-A177-3AD203B41FA5}">
                      <a16:colId xmlns:a16="http://schemas.microsoft.com/office/drawing/2014/main" val="2069023522"/>
                    </a:ext>
                  </a:extLst>
                </a:gridCol>
                <a:gridCol w="2101215">
                  <a:extLst>
                    <a:ext uri="{9D8B030D-6E8A-4147-A177-3AD203B41FA5}">
                      <a16:colId xmlns:a16="http://schemas.microsoft.com/office/drawing/2014/main" val="419619231"/>
                    </a:ext>
                  </a:extLst>
                </a:gridCol>
                <a:gridCol w="1804035">
                  <a:extLst>
                    <a:ext uri="{9D8B030D-6E8A-4147-A177-3AD203B41FA5}">
                      <a16:colId xmlns:a16="http://schemas.microsoft.com/office/drawing/2014/main" val="2889510594"/>
                    </a:ext>
                  </a:extLst>
                </a:gridCol>
              </a:tblGrid>
              <a:tr h="530125">
                <a:tc>
                  <a:txBody>
                    <a:bodyPr/>
                    <a:lstStyle/>
                    <a:p>
                      <a:pPr algn="ctr">
                        <a:lnSpc>
                          <a:spcPct val="115000"/>
                        </a:lnSpc>
                        <a:spcAft>
                          <a:spcPts val="1000"/>
                        </a:spcAft>
                      </a:pPr>
                      <a:r>
                        <a:rPr lang="en-US" sz="1400">
                          <a:effectLst/>
                        </a:rPr>
                        <a:t>Field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DataType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Description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758680968"/>
                  </a:ext>
                </a:extLst>
              </a:tr>
              <a:tr h="448514">
                <a:tc>
                  <a:txBody>
                    <a:bodyPr/>
                    <a:lstStyle/>
                    <a:p>
                      <a:pPr algn="ctr">
                        <a:lnSpc>
                          <a:spcPct val="115000"/>
                        </a:lnSpc>
                        <a:spcAft>
                          <a:spcPts val="1000"/>
                        </a:spcAft>
                      </a:pPr>
                      <a:r>
                        <a:rPr lang="en-US" sz="1200">
                          <a:effectLst/>
                        </a:rPr>
                        <a:t>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Workshop 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602014144"/>
                  </a:ext>
                </a:extLst>
              </a:tr>
              <a:tr h="448514">
                <a:tc>
                  <a:txBody>
                    <a:bodyPr/>
                    <a:lstStyle/>
                    <a:p>
                      <a:pPr algn="ctr">
                        <a:lnSpc>
                          <a:spcPct val="115000"/>
                        </a:lnSpc>
                        <a:spcAft>
                          <a:spcPts val="1000"/>
                        </a:spcAft>
                      </a:pPr>
                      <a:r>
                        <a:rPr lang="en-US" sz="1200">
                          <a:effectLst/>
                        </a:rPr>
                        <a:t>logo</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Varchar(30)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Workshop logo</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960003746"/>
                  </a:ext>
                </a:extLst>
              </a:tr>
              <a:tr h="448514">
                <a:tc>
                  <a:txBody>
                    <a:bodyPr/>
                    <a:lstStyle/>
                    <a:p>
                      <a:pPr algn="ctr">
                        <a:lnSpc>
                          <a:spcPct val="115000"/>
                        </a:lnSpc>
                        <a:spcAft>
                          <a:spcPts val="1000"/>
                        </a:spcAft>
                      </a:pPr>
                      <a:r>
                        <a:rPr lang="en-US" sz="1200">
                          <a:effectLst/>
                        </a:rPr>
                        <a:t>shop_name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Varchar(30)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Workshop 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796044717"/>
                  </a:ext>
                </a:extLst>
              </a:tr>
              <a:tr h="448514">
                <a:tc>
                  <a:txBody>
                    <a:bodyPr/>
                    <a:lstStyle/>
                    <a:p>
                      <a:pPr algn="ctr">
                        <a:lnSpc>
                          <a:spcPct val="115000"/>
                        </a:lnSpc>
                        <a:spcAft>
                          <a:spcPts val="1000"/>
                        </a:spcAft>
                      </a:pPr>
                      <a:r>
                        <a:rPr lang="en-US" sz="1200">
                          <a:effectLst/>
                        </a:rPr>
                        <a:t>phone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Phone number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451091312"/>
                  </a:ext>
                </a:extLst>
              </a:tr>
              <a:tr h="448514">
                <a:tc>
                  <a:txBody>
                    <a:bodyPr/>
                    <a:lstStyle/>
                    <a:p>
                      <a:pPr algn="ctr">
                        <a:lnSpc>
                          <a:spcPct val="115000"/>
                        </a:lnSpc>
                        <a:spcAft>
                          <a:spcPts val="1000"/>
                        </a:spcAft>
                      </a:pPr>
                      <a:r>
                        <a:rPr lang="en-US" sz="1200">
                          <a:effectLst/>
                        </a:rPr>
                        <a:t>email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email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319009950"/>
                  </a:ext>
                </a:extLst>
              </a:tr>
              <a:tr h="448514">
                <a:tc>
                  <a:txBody>
                    <a:bodyPr/>
                    <a:lstStyle/>
                    <a:p>
                      <a:pPr algn="ctr">
                        <a:lnSpc>
                          <a:spcPct val="115000"/>
                        </a:lnSpc>
                        <a:spcAft>
                          <a:spcPts val="1000"/>
                        </a:spcAft>
                      </a:pPr>
                      <a:r>
                        <a:rPr lang="en-US" sz="1200">
                          <a:effectLst/>
                        </a:rPr>
                        <a:t>address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Varchar(30)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Workshop address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015035802"/>
                  </a:ext>
                </a:extLst>
              </a:tr>
              <a:tr h="448514">
                <a:tc>
                  <a:txBody>
                    <a:bodyPr/>
                    <a:lstStyle/>
                    <a:p>
                      <a:pPr algn="ctr">
                        <a:lnSpc>
                          <a:spcPct val="115000"/>
                        </a:lnSpc>
                        <a:spcAft>
                          <a:spcPts val="1000"/>
                        </a:spcAft>
                      </a:pPr>
                      <a:r>
                        <a:rPr lang="en-US" sz="1200">
                          <a:effectLst/>
                        </a:rPr>
                        <a:t>username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User 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983452590"/>
                  </a:ext>
                </a:extLst>
              </a:tr>
              <a:tr h="448514">
                <a:tc>
                  <a:txBody>
                    <a:bodyPr/>
                    <a:lstStyle/>
                    <a:p>
                      <a:pPr algn="ctr">
                        <a:lnSpc>
                          <a:spcPct val="115000"/>
                        </a:lnSpc>
                        <a:spcAft>
                          <a:spcPts val="1000"/>
                        </a:spcAft>
                      </a:pPr>
                      <a:r>
                        <a:rPr lang="en-US" sz="1200">
                          <a:effectLst/>
                        </a:rPr>
                        <a:t>password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Password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689797464"/>
                  </a:ext>
                </a:extLst>
              </a:tr>
              <a:tr h="448514">
                <a:tc>
                  <a:txBody>
                    <a:bodyPr/>
                    <a:lstStyle/>
                    <a:p>
                      <a:pPr algn="ctr">
                        <a:lnSpc>
                          <a:spcPct val="115000"/>
                        </a:lnSpc>
                        <a:spcAft>
                          <a:spcPts val="1000"/>
                        </a:spcAft>
                      </a:pPr>
                      <a:r>
                        <a:rPr lang="en-US" sz="1200" dirty="0">
                          <a:effectLst/>
                        </a:rPr>
                        <a:t>proof</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dirty="0">
                          <a:effectLst/>
                        </a:rPr>
                        <a:t>Proof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30289199"/>
                  </a:ext>
                </a:extLst>
              </a:tr>
            </a:tbl>
          </a:graphicData>
        </a:graphic>
      </p:graphicFrame>
    </p:spTree>
    <p:extLst>
      <p:ext uri="{BB962C8B-B14F-4D97-AF65-F5344CB8AC3E}">
        <p14:creationId xmlns:p14="http://schemas.microsoft.com/office/powerpoint/2010/main" val="1750835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109E-7022-0D19-03AD-671426FD923E}"/>
              </a:ext>
            </a:extLst>
          </p:cNvPr>
          <p:cNvSpPr>
            <a:spLocks noGrp="1"/>
          </p:cNvSpPr>
          <p:nvPr>
            <p:ph type="title"/>
          </p:nvPr>
        </p:nvSpPr>
        <p:spPr/>
        <p:txBody>
          <a:bodyPr/>
          <a:lstStyle/>
          <a:p>
            <a:r>
              <a:rPr lang="en-IN" dirty="0"/>
              <a:t>Spare shop Table</a:t>
            </a:r>
          </a:p>
        </p:txBody>
      </p:sp>
      <p:graphicFrame>
        <p:nvGraphicFramePr>
          <p:cNvPr id="3" name="Content Placeholder 3">
            <a:extLst>
              <a:ext uri="{FF2B5EF4-FFF2-40B4-BE49-F238E27FC236}">
                <a16:creationId xmlns:a16="http://schemas.microsoft.com/office/drawing/2014/main" id="{564F63F7-2711-7F6B-38D1-D5338690500B}"/>
              </a:ext>
            </a:extLst>
          </p:cNvPr>
          <p:cNvGraphicFramePr>
            <a:graphicFrameLocks/>
          </p:cNvGraphicFramePr>
          <p:nvPr>
            <p:extLst>
              <p:ext uri="{D42A27DB-BD31-4B8C-83A1-F6EECF244321}">
                <p14:modId xmlns:p14="http://schemas.microsoft.com/office/powerpoint/2010/main" val="3333018659"/>
              </p:ext>
            </p:extLst>
          </p:nvPr>
        </p:nvGraphicFramePr>
        <p:xfrm>
          <a:off x="3178492" y="1580051"/>
          <a:ext cx="5825490" cy="4796951"/>
        </p:xfrm>
        <a:graphic>
          <a:graphicData uri="http://schemas.openxmlformats.org/drawingml/2006/table">
            <a:tbl>
              <a:tblPr firstRow="1" firstCol="1" bandRow="1">
                <a:tableStyleId>{ED083AE6-46FA-4A59-8FB0-9F97EB10719F}</a:tableStyleId>
              </a:tblPr>
              <a:tblGrid>
                <a:gridCol w="2131060">
                  <a:extLst>
                    <a:ext uri="{9D8B030D-6E8A-4147-A177-3AD203B41FA5}">
                      <a16:colId xmlns:a16="http://schemas.microsoft.com/office/drawing/2014/main" val="2870531144"/>
                    </a:ext>
                  </a:extLst>
                </a:gridCol>
                <a:gridCol w="1704975">
                  <a:extLst>
                    <a:ext uri="{9D8B030D-6E8A-4147-A177-3AD203B41FA5}">
                      <a16:colId xmlns:a16="http://schemas.microsoft.com/office/drawing/2014/main" val="2567114037"/>
                    </a:ext>
                  </a:extLst>
                </a:gridCol>
                <a:gridCol w="1989455">
                  <a:extLst>
                    <a:ext uri="{9D8B030D-6E8A-4147-A177-3AD203B41FA5}">
                      <a16:colId xmlns:a16="http://schemas.microsoft.com/office/drawing/2014/main" val="3634268111"/>
                    </a:ext>
                  </a:extLst>
                </a:gridCol>
              </a:tblGrid>
              <a:tr h="630299">
                <a:tc>
                  <a:txBody>
                    <a:bodyPr/>
                    <a:lstStyle/>
                    <a:p>
                      <a:pPr algn="ctr">
                        <a:lnSpc>
                          <a:spcPct val="115000"/>
                        </a:lnSpc>
                        <a:spcAft>
                          <a:spcPts val="1000"/>
                        </a:spcAft>
                      </a:pPr>
                      <a:r>
                        <a:rPr lang="en-US" sz="1400">
                          <a:effectLst/>
                        </a:rPr>
                        <a:t>Field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DataType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Description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844387025"/>
                  </a:ext>
                </a:extLst>
              </a:tr>
              <a:tr h="504756">
                <a:tc>
                  <a:txBody>
                    <a:bodyPr/>
                    <a:lstStyle/>
                    <a:p>
                      <a:pPr algn="ctr">
                        <a:lnSpc>
                          <a:spcPct val="115000"/>
                        </a:lnSpc>
                        <a:spcAft>
                          <a:spcPts val="1000"/>
                        </a:spcAft>
                      </a:pPr>
                      <a:r>
                        <a:rPr lang="en-US" sz="1200">
                          <a:effectLst/>
                        </a:rPr>
                        <a:t>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Spare shop 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753676136"/>
                  </a:ext>
                </a:extLst>
              </a:tr>
              <a:tr h="504756">
                <a:tc>
                  <a:txBody>
                    <a:bodyPr/>
                    <a:lstStyle/>
                    <a:p>
                      <a:pPr algn="ctr">
                        <a:lnSpc>
                          <a:spcPct val="115000"/>
                        </a:lnSpc>
                        <a:spcAft>
                          <a:spcPts val="1000"/>
                        </a:spcAft>
                      </a:pPr>
                      <a:r>
                        <a:rPr lang="en-US" sz="1200">
                          <a:effectLst/>
                        </a:rPr>
                        <a:t>logo</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endParaRPr lang="en-US" sz="1200" dirty="0">
                        <a:effectLst/>
                      </a:endParaRPr>
                    </a:p>
                    <a:p>
                      <a:pPr algn="ctr">
                        <a:lnSpc>
                          <a:spcPct val="115000"/>
                        </a:lnSpc>
                        <a:spcAft>
                          <a:spcPts val="1000"/>
                        </a:spcAft>
                      </a:pPr>
                      <a:r>
                        <a:rPr lang="en-US" sz="1200" dirty="0">
                          <a:effectLst/>
                        </a:rPr>
                        <a:t>Spare shop logo</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99049032"/>
                  </a:ext>
                </a:extLst>
              </a:tr>
              <a:tr h="504756">
                <a:tc>
                  <a:txBody>
                    <a:bodyPr/>
                    <a:lstStyle/>
                    <a:p>
                      <a:pPr algn="ctr">
                        <a:lnSpc>
                          <a:spcPct val="115000"/>
                        </a:lnSpc>
                        <a:spcAft>
                          <a:spcPts val="1000"/>
                        </a:spcAft>
                      </a:pPr>
                      <a:r>
                        <a:rPr lang="en-US" sz="1200">
                          <a:effectLst/>
                        </a:rPr>
                        <a:t>shop 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endParaRPr lang="en-US" sz="1200" dirty="0">
                        <a:effectLst/>
                      </a:endParaRPr>
                    </a:p>
                    <a:p>
                      <a:pPr algn="ctr">
                        <a:lnSpc>
                          <a:spcPct val="115000"/>
                        </a:lnSpc>
                        <a:spcAft>
                          <a:spcPts val="1000"/>
                        </a:spcAft>
                      </a:pPr>
                      <a:r>
                        <a:rPr lang="en-US" sz="1200" dirty="0">
                          <a:effectLst/>
                        </a:rPr>
                        <a:t>Spare shop name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26359921"/>
                  </a:ext>
                </a:extLst>
              </a:tr>
              <a:tr h="504756">
                <a:tc>
                  <a:txBody>
                    <a:bodyPr/>
                    <a:lstStyle/>
                    <a:p>
                      <a:pPr algn="ctr">
                        <a:lnSpc>
                          <a:spcPct val="115000"/>
                        </a:lnSpc>
                        <a:spcAft>
                          <a:spcPts val="1000"/>
                        </a:spcAft>
                      </a:pPr>
                      <a:r>
                        <a:rPr lang="en-US" sz="1200">
                          <a:effectLst/>
                        </a:rPr>
                        <a:t>address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Varchar(30)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endParaRPr lang="en-US" sz="1200" dirty="0">
                        <a:effectLst/>
                      </a:endParaRPr>
                    </a:p>
                    <a:p>
                      <a:pPr algn="ctr">
                        <a:lnSpc>
                          <a:spcPct val="115000"/>
                        </a:lnSpc>
                        <a:spcAft>
                          <a:spcPts val="1000"/>
                        </a:spcAft>
                      </a:pPr>
                      <a:r>
                        <a:rPr lang="en-US" sz="1200" dirty="0">
                          <a:effectLst/>
                        </a:rPr>
                        <a:t>User ID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10172201"/>
                  </a:ext>
                </a:extLst>
              </a:tr>
              <a:tr h="504756">
                <a:tc>
                  <a:txBody>
                    <a:bodyPr/>
                    <a:lstStyle/>
                    <a:p>
                      <a:pPr algn="ctr">
                        <a:lnSpc>
                          <a:spcPct val="115000"/>
                        </a:lnSpc>
                        <a:spcAft>
                          <a:spcPts val="1000"/>
                        </a:spcAft>
                      </a:pPr>
                      <a:r>
                        <a:rPr lang="en-US" sz="1200">
                          <a:effectLst/>
                        </a:rPr>
                        <a:t>phone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Phone number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716445944"/>
                  </a:ext>
                </a:extLst>
              </a:tr>
              <a:tr h="504756">
                <a:tc>
                  <a:txBody>
                    <a:bodyPr/>
                    <a:lstStyle/>
                    <a:p>
                      <a:pPr algn="ctr">
                        <a:lnSpc>
                          <a:spcPct val="115000"/>
                        </a:lnSpc>
                        <a:spcAft>
                          <a:spcPts val="1000"/>
                        </a:spcAft>
                      </a:pPr>
                      <a:r>
                        <a:rPr lang="en-US" sz="1200">
                          <a:effectLst/>
                        </a:rPr>
                        <a:t>email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Email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206049352"/>
                  </a:ext>
                </a:extLst>
              </a:tr>
              <a:tr h="504756">
                <a:tc>
                  <a:txBody>
                    <a:bodyPr/>
                    <a:lstStyle/>
                    <a:p>
                      <a:pPr algn="ctr">
                        <a:lnSpc>
                          <a:spcPct val="115000"/>
                        </a:lnSpc>
                        <a:spcAft>
                          <a:spcPts val="1000"/>
                        </a:spcAft>
                      </a:pPr>
                      <a:r>
                        <a:rPr lang="en-US" sz="1200">
                          <a:effectLst/>
                        </a:rPr>
                        <a:t>username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a:effectLst/>
                        </a:rPr>
                        <a:t>User 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231005682"/>
                  </a:ext>
                </a:extLst>
              </a:tr>
              <a:tr h="504756">
                <a:tc>
                  <a:txBody>
                    <a:bodyPr/>
                    <a:lstStyle/>
                    <a:p>
                      <a:pPr algn="ctr">
                        <a:lnSpc>
                          <a:spcPct val="115000"/>
                        </a:lnSpc>
                        <a:spcAft>
                          <a:spcPts val="1000"/>
                        </a:spcAft>
                      </a:pPr>
                      <a:r>
                        <a:rPr lang="en-US" sz="1200" dirty="0">
                          <a:effectLst/>
                        </a:rPr>
                        <a:t>password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200">
                          <a:effectLst/>
                        </a:rPr>
                        <a:t>Varchar(20)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dirty="0">
                          <a:effectLst/>
                        </a:rPr>
                        <a:t>Password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485227404"/>
                  </a:ext>
                </a:extLst>
              </a:tr>
            </a:tbl>
          </a:graphicData>
        </a:graphic>
      </p:graphicFrame>
    </p:spTree>
    <p:extLst>
      <p:ext uri="{BB962C8B-B14F-4D97-AF65-F5344CB8AC3E}">
        <p14:creationId xmlns:p14="http://schemas.microsoft.com/office/powerpoint/2010/main" val="3654108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3C9140-10A4-DAF5-D02F-695B97065E09}"/>
              </a:ext>
            </a:extLst>
          </p:cNvPr>
          <p:cNvSpPr>
            <a:spLocks noGrp="1"/>
          </p:cNvSpPr>
          <p:nvPr>
            <p:ph type="title"/>
          </p:nvPr>
        </p:nvSpPr>
        <p:spPr/>
        <p:txBody>
          <a:bodyPr/>
          <a:lstStyle/>
          <a:p>
            <a:r>
              <a:rPr lang="en-IN" dirty="0"/>
              <a:t>TESTING</a:t>
            </a:r>
          </a:p>
        </p:txBody>
      </p:sp>
      <p:sp>
        <p:nvSpPr>
          <p:cNvPr id="4" name="Content Placeholder 3">
            <a:extLst>
              <a:ext uri="{FF2B5EF4-FFF2-40B4-BE49-F238E27FC236}">
                <a16:creationId xmlns:a16="http://schemas.microsoft.com/office/drawing/2014/main" id="{9906B6AB-9423-4597-71C7-BF4A932AD520}"/>
              </a:ext>
            </a:extLst>
          </p:cNvPr>
          <p:cNvSpPr>
            <a:spLocks noGrp="1"/>
          </p:cNvSpPr>
          <p:nvPr>
            <p:ph idx="1"/>
          </p:nvPr>
        </p:nvSpPr>
        <p:spPr>
          <a:xfrm>
            <a:off x="838200" y="1825625"/>
            <a:ext cx="10515600" cy="4667250"/>
          </a:xfrm>
        </p:spPr>
        <p:txBody>
          <a:bodyPr>
            <a:normAutofit fontScale="92500" lnSpcReduction="10000"/>
          </a:bodyPr>
          <a:lstStyle/>
          <a:p>
            <a:r>
              <a:rPr lang="en-US" dirty="0"/>
              <a:t>1. Running the program to identify any errors that might have occurred while feeding the program into the system.</a:t>
            </a:r>
          </a:p>
          <a:p>
            <a:r>
              <a:rPr lang="en-US" dirty="0"/>
              <a:t>2. Applying the screen formats to regulate users to extend, so that the screens are comprehensible to the user.</a:t>
            </a:r>
          </a:p>
          <a:p>
            <a:r>
              <a:rPr lang="en-US" dirty="0"/>
              <a:t>3. Presenting the formats to the administration for the purpose of obtaining approval and checking if any modification has to be done. Obtaining feedbacks from users and analyzing the scope for improvement.</a:t>
            </a:r>
          </a:p>
          <a:p>
            <a:r>
              <a:rPr lang="en-US" dirty="0"/>
              <a:t>4. Checking the data accessibility from the data server and whether any improvement is needed or not. </a:t>
            </a:r>
          </a:p>
          <a:p>
            <a:endParaRPr lang="en-US" dirty="0"/>
          </a:p>
          <a:p>
            <a:endParaRPr lang="en-IN" dirty="0"/>
          </a:p>
        </p:txBody>
      </p:sp>
    </p:spTree>
    <p:extLst>
      <p:ext uri="{BB962C8B-B14F-4D97-AF65-F5344CB8AC3E}">
        <p14:creationId xmlns:p14="http://schemas.microsoft.com/office/powerpoint/2010/main" val="31035726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110E9-A146-0A18-0503-EC52EFDA65D0}"/>
              </a:ext>
            </a:extLst>
          </p:cNvPr>
          <p:cNvSpPr>
            <a:spLocks noGrp="1"/>
          </p:cNvSpPr>
          <p:nvPr>
            <p:ph type="title"/>
          </p:nvPr>
        </p:nvSpPr>
        <p:spPr/>
        <p:txBody>
          <a:bodyPr/>
          <a:lstStyle/>
          <a:p>
            <a:r>
              <a:rPr lang="en-IN" dirty="0"/>
              <a:t>Unit </a:t>
            </a:r>
            <a:r>
              <a:rPr lang="en-IN" dirty="0" smtClean="0"/>
              <a:t>Testing</a:t>
            </a:r>
            <a:endParaRPr lang="en-IN" dirty="0"/>
          </a:p>
        </p:txBody>
      </p:sp>
      <p:graphicFrame>
        <p:nvGraphicFramePr>
          <p:cNvPr id="4" name="Content Placeholder 3"/>
          <p:cNvGraphicFramePr>
            <a:graphicFrameLocks noGrp="1"/>
          </p:cNvGraphicFramePr>
          <p:nvPr>
            <p:ph idx="1"/>
          </p:nvPr>
        </p:nvGraphicFramePr>
        <p:xfrm>
          <a:off x="3215957" y="1827054"/>
          <a:ext cx="5760085" cy="4495800"/>
        </p:xfrm>
        <a:graphic>
          <a:graphicData uri="http://schemas.openxmlformats.org/drawingml/2006/table">
            <a:tbl>
              <a:tblPr firstRow="1" firstCol="1" bandRow="1">
                <a:tableStyleId>{5C22544A-7EE6-4342-B048-85BDC9FD1C3A}</a:tableStyleId>
              </a:tblPr>
              <a:tblGrid>
                <a:gridCol w="582930">
                  <a:extLst>
                    <a:ext uri="{9D8B030D-6E8A-4147-A177-3AD203B41FA5}">
                      <a16:colId xmlns:a16="http://schemas.microsoft.com/office/drawing/2014/main" val="2925445152"/>
                    </a:ext>
                  </a:extLst>
                </a:gridCol>
                <a:gridCol w="1875790">
                  <a:extLst>
                    <a:ext uri="{9D8B030D-6E8A-4147-A177-3AD203B41FA5}">
                      <a16:colId xmlns:a16="http://schemas.microsoft.com/office/drawing/2014/main" val="531479210"/>
                    </a:ext>
                  </a:extLst>
                </a:gridCol>
                <a:gridCol w="1496060">
                  <a:extLst>
                    <a:ext uri="{9D8B030D-6E8A-4147-A177-3AD203B41FA5}">
                      <a16:colId xmlns:a16="http://schemas.microsoft.com/office/drawing/2014/main" val="3463110314"/>
                    </a:ext>
                  </a:extLst>
                </a:gridCol>
                <a:gridCol w="1257300">
                  <a:extLst>
                    <a:ext uri="{9D8B030D-6E8A-4147-A177-3AD203B41FA5}">
                      <a16:colId xmlns:a16="http://schemas.microsoft.com/office/drawing/2014/main" val="1422398142"/>
                    </a:ext>
                  </a:extLst>
                </a:gridCol>
                <a:gridCol w="548005">
                  <a:extLst>
                    <a:ext uri="{9D8B030D-6E8A-4147-A177-3AD203B41FA5}">
                      <a16:colId xmlns:a16="http://schemas.microsoft.com/office/drawing/2014/main" val="3390103423"/>
                    </a:ext>
                  </a:extLst>
                </a:gridCol>
              </a:tblGrid>
              <a:tr h="650875">
                <a:tc>
                  <a:txBody>
                    <a:bodyPr/>
                    <a:lstStyle/>
                    <a:p>
                      <a:pPr algn="just">
                        <a:lnSpc>
                          <a:spcPct val="150000"/>
                        </a:lnSpc>
                        <a:spcAft>
                          <a:spcPts val="1000"/>
                        </a:spcAft>
                        <a:tabLst>
                          <a:tab pos="4452620" algn="l"/>
                        </a:tabLst>
                      </a:pPr>
                      <a:r>
                        <a:rPr lang="en-US" sz="1200">
                          <a:effectLst/>
                        </a:rPr>
                        <a:t> </a:t>
                      </a:r>
                      <a:endParaRPr lang="en-IN" sz="1100">
                        <a:effectLst/>
                      </a:endParaRPr>
                    </a:p>
                    <a:p>
                      <a:pPr algn="just">
                        <a:lnSpc>
                          <a:spcPct val="150000"/>
                        </a:lnSpc>
                        <a:spcAft>
                          <a:spcPts val="1000"/>
                        </a:spcAft>
                        <a:tabLst>
                          <a:tab pos="4452620" algn="l"/>
                        </a:tabLst>
                      </a:pPr>
                      <a:r>
                        <a:rPr lang="en-US" sz="1200">
                          <a:effectLst/>
                        </a:rPr>
                        <a:t>No:</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tabLst>
                          <a:tab pos="4452620" algn="l"/>
                        </a:tabLst>
                      </a:pPr>
                      <a:r>
                        <a:rPr lang="en-US" sz="1200">
                          <a:effectLst/>
                        </a:rPr>
                        <a:t> </a:t>
                      </a:r>
                      <a:endParaRPr lang="en-IN" sz="1100">
                        <a:effectLst/>
                      </a:endParaRPr>
                    </a:p>
                    <a:p>
                      <a:pPr algn="just">
                        <a:lnSpc>
                          <a:spcPct val="150000"/>
                        </a:lnSpc>
                        <a:spcAft>
                          <a:spcPts val="1000"/>
                        </a:spcAft>
                        <a:tabLst>
                          <a:tab pos="4452620" algn="l"/>
                        </a:tabLst>
                      </a:pPr>
                      <a:r>
                        <a:rPr lang="en-US" sz="1200">
                          <a:effectLst/>
                        </a:rPr>
                        <a:t>Test Scenario</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tabLst>
                          <a:tab pos="4452620" algn="l"/>
                        </a:tabLst>
                      </a:pPr>
                      <a:r>
                        <a:rPr lang="en-US" sz="1200">
                          <a:effectLst/>
                        </a:rPr>
                        <a:t> </a:t>
                      </a:r>
                      <a:endParaRPr lang="en-IN" sz="1100">
                        <a:effectLst/>
                      </a:endParaRPr>
                    </a:p>
                    <a:p>
                      <a:pPr algn="just">
                        <a:lnSpc>
                          <a:spcPct val="150000"/>
                        </a:lnSpc>
                        <a:spcAft>
                          <a:spcPts val="1000"/>
                        </a:spcAft>
                        <a:tabLst>
                          <a:tab pos="4452620" algn="l"/>
                        </a:tabLst>
                      </a:pPr>
                      <a:r>
                        <a:rPr lang="en-US" sz="1200">
                          <a:effectLst/>
                        </a:rPr>
                        <a:t>Expected Result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tabLst>
                          <a:tab pos="4452620" algn="l"/>
                        </a:tabLst>
                      </a:pPr>
                      <a:r>
                        <a:rPr lang="en-US" sz="1200">
                          <a:effectLst/>
                        </a:rPr>
                        <a:t> </a:t>
                      </a:r>
                      <a:endParaRPr lang="en-IN" sz="1100">
                        <a:effectLst/>
                      </a:endParaRPr>
                    </a:p>
                    <a:p>
                      <a:pPr algn="just">
                        <a:lnSpc>
                          <a:spcPct val="150000"/>
                        </a:lnSpc>
                        <a:spcAft>
                          <a:spcPts val="1000"/>
                        </a:spcAft>
                        <a:tabLst>
                          <a:tab pos="4452620" algn="l"/>
                        </a:tabLst>
                      </a:pPr>
                      <a:r>
                        <a:rPr lang="en-US" sz="1200">
                          <a:effectLst/>
                        </a:rPr>
                        <a:t>Observed Result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tabLst>
                          <a:tab pos="4452620" algn="l"/>
                        </a:tabLst>
                      </a:pPr>
                      <a:r>
                        <a:rPr lang="en-US" sz="1200">
                          <a:effectLst/>
                        </a:rPr>
                        <a:t> </a:t>
                      </a:r>
                      <a:endParaRPr lang="en-IN" sz="1100">
                        <a:effectLst/>
                      </a:endParaRPr>
                    </a:p>
                    <a:p>
                      <a:pPr algn="just">
                        <a:lnSpc>
                          <a:spcPct val="150000"/>
                        </a:lnSpc>
                        <a:spcAft>
                          <a:spcPts val="1000"/>
                        </a:spcAft>
                        <a:tabLst>
                          <a:tab pos="4452620" algn="l"/>
                        </a:tabLst>
                      </a:pPr>
                      <a:r>
                        <a:rPr lang="en-US" sz="1200">
                          <a:effectLst/>
                        </a:rPr>
                        <a:t>Result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09905776"/>
                  </a:ext>
                </a:extLst>
              </a:tr>
              <a:tr h="650875">
                <a:tc>
                  <a:txBody>
                    <a:bodyPr/>
                    <a:lstStyle/>
                    <a:p>
                      <a:pPr algn="just">
                        <a:lnSpc>
                          <a:spcPct val="150000"/>
                        </a:lnSpc>
                        <a:spcAft>
                          <a:spcPts val="1000"/>
                        </a:spcAft>
                        <a:tabLst>
                          <a:tab pos="4452620" algn="l"/>
                        </a:tabLst>
                      </a:pPr>
                      <a:r>
                        <a:rPr lang="en-US" sz="1200">
                          <a:effectLst/>
                        </a:rPr>
                        <a:t> </a:t>
                      </a:r>
                      <a:endParaRPr lang="en-IN" sz="1100">
                        <a:effectLst/>
                      </a:endParaRPr>
                    </a:p>
                    <a:p>
                      <a:pPr algn="just">
                        <a:lnSpc>
                          <a:spcPct val="150000"/>
                        </a:lnSpc>
                        <a:spcAft>
                          <a:spcPts val="1000"/>
                        </a:spcAft>
                        <a:tabLst>
                          <a:tab pos="4452620" algn="l"/>
                        </a:tabLst>
                      </a:pPr>
                      <a:r>
                        <a:rPr lang="en-US" sz="1200">
                          <a:effectLst/>
                        </a:rPr>
                        <a:t>   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tabLst>
                          <a:tab pos="4452620" algn="l"/>
                        </a:tabLst>
                      </a:pPr>
                      <a:r>
                        <a:rPr lang="en-US" sz="1200">
                          <a:effectLst/>
                        </a:rPr>
                        <a:t>Enter wrong user name and pass word.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tabLst>
                          <a:tab pos="4452620" algn="l"/>
                        </a:tabLst>
                      </a:pPr>
                      <a:r>
                        <a:rPr lang="en-US" sz="1200">
                          <a:effectLst/>
                        </a:rPr>
                        <a:t>Display login form again with a warning message.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tabLst>
                          <a:tab pos="4452620" algn="l"/>
                        </a:tabLst>
                      </a:pPr>
                      <a:r>
                        <a:rPr lang="en-US" sz="1200">
                          <a:effectLst/>
                        </a:rPr>
                        <a:t>Message displayed.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tabLst>
                          <a:tab pos="4452620" algn="l"/>
                        </a:tabLst>
                      </a:pPr>
                      <a:r>
                        <a:rPr lang="en-US" sz="1200">
                          <a:effectLst/>
                        </a:rPr>
                        <a:t> </a:t>
                      </a:r>
                      <a:endParaRPr lang="en-IN" sz="1100">
                        <a:effectLst/>
                      </a:endParaRPr>
                    </a:p>
                    <a:p>
                      <a:pPr algn="just">
                        <a:lnSpc>
                          <a:spcPct val="150000"/>
                        </a:lnSpc>
                        <a:spcAft>
                          <a:spcPts val="1000"/>
                        </a:spcAft>
                        <a:tabLst>
                          <a:tab pos="4452620" algn="l"/>
                        </a:tabLst>
                      </a:pPr>
                      <a:r>
                        <a:rPr lang="en-US" sz="1200">
                          <a:effectLst/>
                        </a:rPr>
                        <a:t>Pass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53351846"/>
                  </a:ext>
                </a:extLst>
              </a:tr>
              <a:tr h="650875">
                <a:tc>
                  <a:txBody>
                    <a:bodyPr/>
                    <a:lstStyle/>
                    <a:p>
                      <a:pPr algn="just">
                        <a:lnSpc>
                          <a:spcPct val="150000"/>
                        </a:lnSpc>
                        <a:spcAft>
                          <a:spcPts val="1000"/>
                        </a:spcAft>
                        <a:tabLst>
                          <a:tab pos="4452620" algn="l"/>
                        </a:tabLst>
                      </a:pPr>
                      <a:r>
                        <a:rPr lang="en-US" sz="1200">
                          <a:effectLst/>
                        </a:rPr>
                        <a:t> </a:t>
                      </a:r>
                      <a:endParaRPr lang="en-IN" sz="1100">
                        <a:effectLst/>
                      </a:endParaRPr>
                    </a:p>
                    <a:p>
                      <a:pPr algn="just">
                        <a:lnSpc>
                          <a:spcPct val="150000"/>
                        </a:lnSpc>
                        <a:spcAft>
                          <a:spcPts val="1000"/>
                        </a:spcAft>
                        <a:tabLst>
                          <a:tab pos="4452620" algn="l"/>
                        </a:tabLst>
                      </a:pPr>
                      <a:r>
                        <a:rPr lang="en-US" sz="1200">
                          <a:effectLst/>
                        </a:rPr>
                        <a:t>   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tabLst>
                          <a:tab pos="4452620" algn="l"/>
                        </a:tabLst>
                      </a:pPr>
                      <a:r>
                        <a:rPr lang="en-US" sz="1200">
                          <a:effectLst/>
                        </a:rPr>
                        <a:t>Enter correct user name and wrong password.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tabLst>
                          <a:tab pos="4452620" algn="l"/>
                        </a:tabLst>
                      </a:pPr>
                      <a:r>
                        <a:rPr lang="en-US" sz="1200">
                          <a:effectLst/>
                        </a:rPr>
                        <a:t>Display login form again with a warning message.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tabLst>
                          <a:tab pos="4452620" algn="l"/>
                        </a:tabLst>
                      </a:pPr>
                      <a:r>
                        <a:rPr lang="en-US" sz="1200">
                          <a:effectLst/>
                        </a:rPr>
                        <a:t>Message displayed.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tabLst>
                          <a:tab pos="4452620" algn="l"/>
                        </a:tabLst>
                      </a:pPr>
                      <a:r>
                        <a:rPr lang="en-US" sz="1200">
                          <a:effectLst/>
                        </a:rPr>
                        <a:t> </a:t>
                      </a:r>
                      <a:endParaRPr lang="en-IN" sz="1100">
                        <a:effectLst/>
                      </a:endParaRPr>
                    </a:p>
                    <a:p>
                      <a:pPr algn="just">
                        <a:lnSpc>
                          <a:spcPct val="150000"/>
                        </a:lnSpc>
                        <a:spcAft>
                          <a:spcPts val="1000"/>
                        </a:spcAft>
                        <a:tabLst>
                          <a:tab pos="4452620" algn="l"/>
                        </a:tabLst>
                      </a:pPr>
                      <a:r>
                        <a:rPr lang="en-US" sz="1200">
                          <a:effectLst/>
                        </a:rPr>
                        <a:t>Pass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65957264"/>
                  </a:ext>
                </a:extLst>
              </a:tr>
              <a:tr h="675005">
                <a:tc>
                  <a:txBody>
                    <a:bodyPr/>
                    <a:lstStyle/>
                    <a:p>
                      <a:pPr algn="just">
                        <a:lnSpc>
                          <a:spcPct val="150000"/>
                        </a:lnSpc>
                        <a:spcAft>
                          <a:spcPts val="1000"/>
                        </a:spcAft>
                        <a:tabLst>
                          <a:tab pos="4452620" algn="l"/>
                        </a:tabLst>
                      </a:pPr>
                      <a:r>
                        <a:rPr lang="en-US" sz="1200">
                          <a:effectLst/>
                        </a:rPr>
                        <a:t> </a:t>
                      </a:r>
                      <a:endParaRPr lang="en-IN" sz="1100">
                        <a:effectLst/>
                      </a:endParaRPr>
                    </a:p>
                    <a:p>
                      <a:pPr algn="just">
                        <a:lnSpc>
                          <a:spcPct val="150000"/>
                        </a:lnSpc>
                        <a:spcAft>
                          <a:spcPts val="1000"/>
                        </a:spcAft>
                        <a:tabLst>
                          <a:tab pos="4452620" algn="l"/>
                        </a:tabLst>
                      </a:pPr>
                      <a:r>
                        <a:rPr lang="en-US" sz="1200">
                          <a:effectLst/>
                        </a:rPr>
                        <a:t>   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tabLst>
                          <a:tab pos="4452620" algn="l"/>
                        </a:tabLst>
                      </a:pPr>
                      <a:r>
                        <a:rPr lang="en-US" sz="1200">
                          <a:effectLst/>
                        </a:rPr>
                        <a:t>Enter correct user name and password.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tabLst>
                          <a:tab pos="4452620" algn="l"/>
                        </a:tabLst>
                      </a:pPr>
                      <a:r>
                        <a:rPr lang="en-US" sz="1200">
                          <a:effectLst/>
                        </a:rPr>
                        <a:t>Users can login into the system.</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tabLst>
                          <a:tab pos="4452620" algn="l"/>
                        </a:tabLst>
                      </a:pPr>
                      <a:r>
                        <a:rPr lang="en-US" sz="1200">
                          <a:effectLst/>
                        </a:rPr>
                        <a:t>Appropriate home page is displayed.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tabLst>
                          <a:tab pos="4452620" algn="l"/>
                        </a:tabLst>
                      </a:pPr>
                      <a:r>
                        <a:rPr lang="en-US" sz="1200">
                          <a:effectLst/>
                        </a:rPr>
                        <a:t> </a:t>
                      </a:r>
                      <a:endParaRPr lang="en-IN" sz="1100">
                        <a:effectLst/>
                      </a:endParaRPr>
                    </a:p>
                    <a:p>
                      <a:pPr algn="just">
                        <a:lnSpc>
                          <a:spcPct val="150000"/>
                        </a:lnSpc>
                        <a:spcAft>
                          <a:spcPts val="1000"/>
                        </a:spcAft>
                        <a:tabLst>
                          <a:tab pos="4452620" algn="l"/>
                        </a:tabLst>
                      </a:pPr>
                      <a:r>
                        <a:rPr lang="en-US" sz="1200">
                          <a:effectLst/>
                        </a:rPr>
                        <a:t>Pass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73087905"/>
                  </a:ext>
                </a:extLst>
              </a:tr>
              <a:tr h="766445">
                <a:tc>
                  <a:txBody>
                    <a:bodyPr/>
                    <a:lstStyle/>
                    <a:p>
                      <a:pPr algn="just">
                        <a:lnSpc>
                          <a:spcPct val="150000"/>
                        </a:lnSpc>
                        <a:spcAft>
                          <a:spcPts val="1000"/>
                        </a:spcAft>
                        <a:tabLst>
                          <a:tab pos="4452620" algn="l"/>
                        </a:tabLst>
                      </a:pPr>
                      <a:r>
                        <a:rPr lang="en-US" sz="1200">
                          <a:effectLst/>
                        </a:rPr>
                        <a:t> </a:t>
                      </a:r>
                      <a:endParaRPr lang="en-IN" sz="1100">
                        <a:effectLst/>
                      </a:endParaRPr>
                    </a:p>
                    <a:p>
                      <a:pPr algn="just">
                        <a:lnSpc>
                          <a:spcPct val="150000"/>
                        </a:lnSpc>
                        <a:spcAft>
                          <a:spcPts val="1000"/>
                        </a:spcAft>
                        <a:tabLst>
                          <a:tab pos="4452620" algn="l"/>
                        </a:tabLst>
                      </a:pPr>
                      <a:r>
                        <a:rPr lang="en-US" sz="1200">
                          <a:effectLst/>
                        </a:rPr>
                        <a:t>  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tabLst>
                          <a:tab pos="4452620" algn="l"/>
                        </a:tabLst>
                      </a:pPr>
                      <a:r>
                        <a:rPr lang="en-US" sz="1200">
                          <a:effectLst/>
                        </a:rPr>
                        <a:t>Press login button without filling the user name and password.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tabLst>
                          <a:tab pos="4452620" algn="l"/>
                        </a:tabLst>
                      </a:pPr>
                      <a:r>
                        <a:rPr lang="en-US" sz="1200">
                          <a:effectLst/>
                        </a:rPr>
                        <a:t>Display a warning message to fill the fields.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tabLst>
                          <a:tab pos="4452620" algn="l"/>
                        </a:tabLst>
                      </a:pPr>
                      <a:r>
                        <a:rPr lang="en-US" sz="1200">
                          <a:effectLst/>
                        </a:rPr>
                        <a:t>Warning message is displayed.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1000"/>
                        </a:spcAft>
                        <a:tabLst>
                          <a:tab pos="4452620" algn="l"/>
                        </a:tabLst>
                      </a:pPr>
                      <a:r>
                        <a:rPr lang="en-US" sz="1200" dirty="0">
                          <a:effectLst/>
                        </a:rPr>
                        <a:t> </a:t>
                      </a:r>
                      <a:endParaRPr lang="en-IN" sz="1100" dirty="0">
                        <a:effectLst/>
                      </a:endParaRPr>
                    </a:p>
                    <a:p>
                      <a:pPr algn="just">
                        <a:lnSpc>
                          <a:spcPct val="150000"/>
                        </a:lnSpc>
                        <a:spcAft>
                          <a:spcPts val="1000"/>
                        </a:spcAft>
                        <a:tabLst>
                          <a:tab pos="4452620" algn="l"/>
                        </a:tabLst>
                      </a:pPr>
                      <a:r>
                        <a:rPr lang="en-US" sz="1200" dirty="0">
                          <a:effectLst/>
                        </a:rPr>
                        <a:t>Pass</a:t>
                      </a:r>
                      <a:endParaRPr lang="en-IN" sz="1100" dirty="0">
                        <a:effectLst/>
                      </a:endParaRPr>
                    </a:p>
                    <a:p>
                      <a:pPr algn="just">
                        <a:lnSpc>
                          <a:spcPct val="150000"/>
                        </a:lnSpc>
                        <a:spcAft>
                          <a:spcPts val="1000"/>
                        </a:spcAft>
                        <a:tabLst>
                          <a:tab pos="4452620" algn="l"/>
                        </a:tabLst>
                      </a:pPr>
                      <a:r>
                        <a:rPr lang="en-US" sz="1200" dirty="0">
                          <a:effectLst/>
                        </a:rPr>
                        <a:t>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57203000"/>
                  </a:ext>
                </a:extLst>
              </a:tr>
            </a:tbl>
          </a:graphicData>
        </a:graphic>
      </p:graphicFrame>
      <p:sp>
        <p:nvSpPr>
          <p:cNvPr id="5" name="TextBox 4"/>
          <p:cNvSpPr txBox="1"/>
          <p:nvPr/>
        </p:nvSpPr>
        <p:spPr>
          <a:xfrm>
            <a:off x="1136469" y="3579223"/>
            <a:ext cx="1273105" cy="646331"/>
          </a:xfrm>
          <a:prstGeom prst="rect">
            <a:avLst/>
          </a:prstGeom>
          <a:noFill/>
        </p:spPr>
        <p:txBody>
          <a:bodyPr wrap="none" rtlCol="0">
            <a:spAutoFit/>
          </a:bodyPr>
          <a:lstStyle/>
          <a:p>
            <a:r>
              <a:rPr lang="en-US" dirty="0">
                <a:solidFill>
                  <a:schemeClr val="tx1">
                    <a:lumMod val="50000"/>
                    <a:lumOff val="50000"/>
                  </a:schemeClr>
                </a:solidFill>
              </a:rPr>
              <a:t>Login form</a:t>
            </a:r>
            <a:endParaRPr lang="en-IN" dirty="0">
              <a:solidFill>
                <a:schemeClr val="tx1">
                  <a:lumMod val="50000"/>
                  <a:lumOff val="50000"/>
                </a:schemeClr>
              </a:solidFill>
            </a:endParaRPr>
          </a:p>
          <a:p>
            <a:endParaRPr lang="en-IN" dirty="0"/>
          </a:p>
        </p:txBody>
      </p:sp>
    </p:spTree>
    <p:extLst>
      <p:ext uri="{BB962C8B-B14F-4D97-AF65-F5344CB8AC3E}">
        <p14:creationId xmlns:p14="http://schemas.microsoft.com/office/powerpoint/2010/main" val="1706778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BB6E2-2F3C-7BB9-A693-490A357DC275}"/>
              </a:ext>
            </a:extLst>
          </p:cNvPr>
          <p:cNvSpPr>
            <a:spLocks noGrp="1"/>
          </p:cNvSpPr>
          <p:nvPr>
            <p:ph type="title"/>
          </p:nvPr>
        </p:nvSpPr>
        <p:spPr/>
        <p:txBody>
          <a:bodyPr/>
          <a:lstStyle/>
          <a:p>
            <a:r>
              <a:rPr lang="en-IN" dirty="0"/>
              <a:t>Proposed system</a:t>
            </a:r>
          </a:p>
        </p:txBody>
      </p:sp>
      <p:sp>
        <p:nvSpPr>
          <p:cNvPr id="3" name="Content Placeholder 2">
            <a:extLst>
              <a:ext uri="{FF2B5EF4-FFF2-40B4-BE49-F238E27FC236}">
                <a16:creationId xmlns:a16="http://schemas.microsoft.com/office/drawing/2014/main" id="{4CC0AB9C-5408-D4FF-FB91-19BA10497BF4}"/>
              </a:ext>
            </a:extLst>
          </p:cNvPr>
          <p:cNvSpPr>
            <a:spLocks noGrp="1"/>
          </p:cNvSpPr>
          <p:nvPr>
            <p:ph idx="1"/>
          </p:nvPr>
        </p:nvSpPr>
        <p:spPr/>
        <p:txBody>
          <a:bodyPr/>
          <a:lstStyle/>
          <a:p>
            <a:r>
              <a:rPr lang="en-US" dirty="0"/>
              <a:t>Developed mainly for online spare parts shopping</a:t>
            </a:r>
          </a:p>
          <a:p>
            <a:r>
              <a:rPr lang="en-US" dirty="0"/>
              <a:t>Includes workshop services</a:t>
            </a:r>
          </a:p>
          <a:p>
            <a:r>
              <a:rPr lang="en-US" dirty="0"/>
              <a:t>Pre booking system for the currently unavailable products</a:t>
            </a:r>
          </a:p>
          <a:p>
            <a:r>
              <a:rPr lang="en-US" dirty="0"/>
              <a:t>Search nearby workshops</a:t>
            </a:r>
          </a:p>
          <a:p>
            <a:r>
              <a:rPr lang="en-US" dirty="0"/>
              <a:t>Product service availability</a:t>
            </a:r>
          </a:p>
          <a:p>
            <a:r>
              <a:rPr lang="en-US" dirty="0"/>
              <a:t>Category and brands-based products for all vehicles</a:t>
            </a:r>
          </a:p>
          <a:p>
            <a:r>
              <a:rPr lang="en-US" dirty="0"/>
              <a:t>Register complaints direct to admin</a:t>
            </a:r>
          </a:p>
          <a:p>
            <a:endParaRPr lang="en-IN" dirty="0"/>
          </a:p>
        </p:txBody>
      </p:sp>
    </p:spTree>
    <p:extLst>
      <p:ext uri="{BB962C8B-B14F-4D97-AF65-F5344CB8AC3E}">
        <p14:creationId xmlns:p14="http://schemas.microsoft.com/office/powerpoint/2010/main" val="26941636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44506775"/>
              </p:ext>
            </p:extLst>
          </p:nvPr>
        </p:nvGraphicFramePr>
        <p:xfrm>
          <a:off x="3030583" y="574766"/>
          <a:ext cx="6570618" cy="5602433"/>
        </p:xfrm>
        <a:graphic>
          <a:graphicData uri="http://schemas.openxmlformats.org/drawingml/2006/table">
            <a:tbl>
              <a:tblPr firstRow="1" firstCol="1" bandRow="1">
                <a:tableStyleId>{5C22544A-7EE6-4342-B048-85BDC9FD1C3A}</a:tableStyleId>
              </a:tblPr>
              <a:tblGrid>
                <a:gridCol w="573942">
                  <a:extLst>
                    <a:ext uri="{9D8B030D-6E8A-4147-A177-3AD203B41FA5}">
                      <a16:colId xmlns:a16="http://schemas.microsoft.com/office/drawing/2014/main" val="606903588"/>
                    </a:ext>
                  </a:extLst>
                </a:gridCol>
                <a:gridCol w="1849367">
                  <a:extLst>
                    <a:ext uri="{9D8B030D-6E8A-4147-A177-3AD203B41FA5}">
                      <a16:colId xmlns:a16="http://schemas.microsoft.com/office/drawing/2014/main" val="3384135069"/>
                    </a:ext>
                  </a:extLst>
                </a:gridCol>
                <a:gridCol w="1746465">
                  <a:extLst>
                    <a:ext uri="{9D8B030D-6E8A-4147-A177-3AD203B41FA5}">
                      <a16:colId xmlns:a16="http://schemas.microsoft.com/office/drawing/2014/main" val="3277826885"/>
                    </a:ext>
                  </a:extLst>
                </a:gridCol>
                <a:gridCol w="1518192">
                  <a:extLst>
                    <a:ext uri="{9D8B030D-6E8A-4147-A177-3AD203B41FA5}">
                      <a16:colId xmlns:a16="http://schemas.microsoft.com/office/drawing/2014/main" val="2861793245"/>
                    </a:ext>
                  </a:extLst>
                </a:gridCol>
                <a:gridCol w="882652">
                  <a:extLst>
                    <a:ext uri="{9D8B030D-6E8A-4147-A177-3AD203B41FA5}">
                      <a16:colId xmlns:a16="http://schemas.microsoft.com/office/drawing/2014/main" val="2371543991"/>
                    </a:ext>
                  </a:extLst>
                </a:gridCol>
              </a:tblGrid>
              <a:tr h="608603">
                <a:tc>
                  <a:txBody>
                    <a:bodyPr/>
                    <a:lstStyle/>
                    <a:p>
                      <a:pPr algn="l">
                        <a:lnSpc>
                          <a:spcPct val="150000"/>
                        </a:lnSpc>
                        <a:spcAft>
                          <a:spcPts val="0"/>
                        </a:spcAft>
                      </a:pPr>
                      <a:r>
                        <a:rPr lang="en-US" sz="1000">
                          <a:effectLst/>
                        </a:rPr>
                        <a:t>No:</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ctr">
                        <a:lnSpc>
                          <a:spcPct val="150000"/>
                        </a:lnSpc>
                        <a:spcBef>
                          <a:spcPts val="1200"/>
                        </a:spcBef>
                        <a:spcAft>
                          <a:spcPts val="0"/>
                        </a:spcAft>
                      </a:pPr>
                      <a:r>
                        <a:rPr lang="en-US" sz="1000">
                          <a:effectLst/>
                        </a:rPr>
                        <a:t>Test Scenario</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ctr">
                        <a:lnSpc>
                          <a:spcPct val="150000"/>
                        </a:lnSpc>
                        <a:spcBef>
                          <a:spcPts val="1200"/>
                        </a:spcBef>
                        <a:spcAft>
                          <a:spcPts val="0"/>
                        </a:spcAft>
                      </a:pPr>
                      <a:r>
                        <a:rPr lang="en-US" sz="1000">
                          <a:effectLst/>
                        </a:rPr>
                        <a:t>Expected Result</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ctr">
                        <a:lnSpc>
                          <a:spcPct val="150000"/>
                        </a:lnSpc>
                        <a:spcBef>
                          <a:spcPts val="1200"/>
                        </a:spcBef>
                        <a:spcAft>
                          <a:spcPts val="0"/>
                        </a:spcAft>
                      </a:pPr>
                      <a:r>
                        <a:rPr lang="en-US" sz="1000">
                          <a:effectLst/>
                        </a:rPr>
                        <a:t>Observed Result</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ctr">
                        <a:lnSpc>
                          <a:spcPct val="150000"/>
                        </a:lnSpc>
                        <a:spcBef>
                          <a:spcPts val="1200"/>
                        </a:spcBef>
                        <a:spcAft>
                          <a:spcPts val="0"/>
                        </a:spcAft>
                      </a:pPr>
                      <a:r>
                        <a:rPr lang="en-US" sz="1000">
                          <a:effectLst/>
                        </a:rPr>
                        <a:t>Result</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extLst>
                  <a:ext uri="{0D108BD9-81ED-4DB2-BD59-A6C34878D82A}">
                    <a16:rowId xmlns:a16="http://schemas.microsoft.com/office/drawing/2014/main" val="3517017860"/>
                  </a:ext>
                </a:extLst>
              </a:tr>
              <a:tr h="882121">
                <a:tc>
                  <a:txBody>
                    <a:bodyPr/>
                    <a:lstStyle/>
                    <a:p>
                      <a:pPr algn="l">
                        <a:lnSpc>
                          <a:spcPct val="150000"/>
                        </a:lnSpc>
                        <a:spcAft>
                          <a:spcPts val="0"/>
                        </a:spcAft>
                      </a:pPr>
                      <a:r>
                        <a:rPr lang="en-US" sz="1000">
                          <a:effectLst/>
                        </a:rPr>
                        <a:t>1</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Form displayed. </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Display the registration form. </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Form loaded 			</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Pass</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extLst>
                  <a:ext uri="{0D108BD9-81ED-4DB2-BD59-A6C34878D82A}">
                    <a16:rowId xmlns:a16="http://schemas.microsoft.com/office/drawing/2014/main" val="2507320291"/>
                  </a:ext>
                </a:extLst>
              </a:tr>
              <a:tr h="588080">
                <a:tc>
                  <a:txBody>
                    <a:bodyPr/>
                    <a:lstStyle/>
                    <a:p>
                      <a:pPr algn="l">
                        <a:lnSpc>
                          <a:spcPct val="150000"/>
                        </a:lnSpc>
                        <a:spcAft>
                          <a:spcPts val="0"/>
                        </a:spcAft>
                      </a:pPr>
                      <a:r>
                        <a:rPr lang="en-US" sz="1000">
                          <a:effectLst/>
                        </a:rPr>
                        <a:t>2</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Enter the name in integers.</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Display an invalid message.</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Invalid message displayed</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Pass</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extLst>
                  <a:ext uri="{0D108BD9-81ED-4DB2-BD59-A6C34878D82A}">
                    <a16:rowId xmlns:a16="http://schemas.microsoft.com/office/drawing/2014/main" val="4082354680"/>
                  </a:ext>
                </a:extLst>
              </a:tr>
              <a:tr h="588080">
                <a:tc>
                  <a:txBody>
                    <a:bodyPr/>
                    <a:lstStyle/>
                    <a:p>
                      <a:pPr algn="l">
                        <a:lnSpc>
                          <a:spcPct val="150000"/>
                        </a:lnSpc>
                        <a:spcAft>
                          <a:spcPts val="0"/>
                        </a:spcAft>
                      </a:pPr>
                      <a:r>
                        <a:rPr lang="en-US" sz="1000">
                          <a:effectLst/>
                        </a:rPr>
                        <a:t>3</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Enter the mobile number in characters.</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Display an invalid message.</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Invalid message displayed.</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Pass</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extLst>
                  <a:ext uri="{0D108BD9-81ED-4DB2-BD59-A6C34878D82A}">
                    <a16:rowId xmlns:a16="http://schemas.microsoft.com/office/drawing/2014/main" val="1802952283"/>
                  </a:ext>
                </a:extLst>
              </a:tr>
              <a:tr h="880301">
                <a:tc>
                  <a:txBody>
                    <a:bodyPr/>
                    <a:lstStyle/>
                    <a:p>
                      <a:pPr algn="l">
                        <a:lnSpc>
                          <a:spcPct val="150000"/>
                        </a:lnSpc>
                        <a:spcAft>
                          <a:spcPts val="0"/>
                        </a:spcAft>
                      </a:pPr>
                      <a:r>
                        <a:rPr lang="en-US" sz="1000">
                          <a:effectLst/>
                        </a:rPr>
                        <a:t>4</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Enter the mobile number more than and less than 10 integers.</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Display an invalid message.</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Invalid message displayed.</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 </a:t>
                      </a:r>
                      <a:endParaRPr lang="en-IN" sz="1000">
                        <a:effectLst/>
                      </a:endParaRPr>
                    </a:p>
                    <a:p>
                      <a:pPr algn="l">
                        <a:lnSpc>
                          <a:spcPct val="150000"/>
                        </a:lnSpc>
                        <a:spcAft>
                          <a:spcPts val="0"/>
                        </a:spcAft>
                      </a:pPr>
                      <a:r>
                        <a:rPr lang="en-US" sz="1000">
                          <a:effectLst/>
                        </a:rPr>
                        <a:t>Pass</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extLst>
                  <a:ext uri="{0D108BD9-81ED-4DB2-BD59-A6C34878D82A}">
                    <a16:rowId xmlns:a16="http://schemas.microsoft.com/office/drawing/2014/main" val="2560538986"/>
                  </a:ext>
                </a:extLst>
              </a:tr>
              <a:tr h="880301">
                <a:tc>
                  <a:txBody>
                    <a:bodyPr/>
                    <a:lstStyle/>
                    <a:p>
                      <a:pPr algn="l">
                        <a:lnSpc>
                          <a:spcPct val="150000"/>
                        </a:lnSpc>
                        <a:spcAft>
                          <a:spcPts val="0"/>
                        </a:spcAft>
                      </a:pPr>
                      <a:r>
                        <a:rPr lang="en-US" sz="1000">
                          <a:effectLst/>
                        </a:rPr>
                        <a:t>5</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Click the save button without filling the details</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Display a warning message to fill the details.</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Warning message displayed.</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Pass</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extLst>
                  <a:ext uri="{0D108BD9-81ED-4DB2-BD59-A6C34878D82A}">
                    <a16:rowId xmlns:a16="http://schemas.microsoft.com/office/drawing/2014/main" val="2669029553"/>
                  </a:ext>
                </a:extLst>
              </a:tr>
              <a:tr h="588080">
                <a:tc>
                  <a:txBody>
                    <a:bodyPr/>
                    <a:lstStyle/>
                    <a:p>
                      <a:pPr algn="l">
                        <a:lnSpc>
                          <a:spcPct val="150000"/>
                        </a:lnSpc>
                        <a:spcAft>
                          <a:spcPts val="0"/>
                        </a:spcAft>
                      </a:pPr>
                      <a:r>
                        <a:rPr lang="en-US" sz="1000">
                          <a:effectLst/>
                        </a:rPr>
                        <a:t>6</a:t>
                      </a:r>
                      <a:endParaRPr lang="en-IN" sz="1000">
                        <a:effectLst/>
                      </a:endParaRPr>
                    </a:p>
                    <a:p>
                      <a:pPr algn="l">
                        <a:lnSpc>
                          <a:spcPct val="150000"/>
                        </a:lnSpc>
                        <a:spcAft>
                          <a:spcPts val="0"/>
                        </a:spcAft>
                      </a:pPr>
                      <a:r>
                        <a:rPr lang="en-US" sz="1000">
                          <a:effectLst/>
                        </a:rPr>
                        <a:t> </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Click on save button with filled fields.</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Accept the details.</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Registration successfully done.</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Pass</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extLst>
                  <a:ext uri="{0D108BD9-81ED-4DB2-BD59-A6C34878D82A}">
                    <a16:rowId xmlns:a16="http://schemas.microsoft.com/office/drawing/2014/main" val="1944201124"/>
                  </a:ext>
                </a:extLst>
              </a:tr>
              <a:tr h="586867">
                <a:tc>
                  <a:txBody>
                    <a:bodyPr/>
                    <a:lstStyle/>
                    <a:p>
                      <a:pPr algn="l">
                        <a:lnSpc>
                          <a:spcPct val="150000"/>
                        </a:lnSpc>
                        <a:spcAft>
                          <a:spcPts val="0"/>
                        </a:spcAft>
                      </a:pPr>
                      <a:r>
                        <a:rPr lang="en-US" sz="1000">
                          <a:effectLst/>
                        </a:rPr>
                        <a:t>7</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Click cancel button</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Clear all fields to blank</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a:effectLst/>
                        </a:rPr>
                        <a:t>All fields cleared.</a:t>
                      </a:r>
                      <a:endParaRPr lang="en-IN"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tc>
                  <a:txBody>
                    <a:bodyPr/>
                    <a:lstStyle/>
                    <a:p>
                      <a:pPr algn="l">
                        <a:lnSpc>
                          <a:spcPct val="150000"/>
                        </a:lnSpc>
                        <a:spcAft>
                          <a:spcPts val="0"/>
                        </a:spcAft>
                      </a:pPr>
                      <a:r>
                        <a:rPr lang="en-US" sz="1000" dirty="0">
                          <a:effectLst/>
                        </a:rPr>
                        <a:t>Pass</a:t>
                      </a:r>
                      <a:endParaRPr lang="en-IN"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032" marR="57032" marT="0" marB="0"/>
                </a:tc>
                <a:extLst>
                  <a:ext uri="{0D108BD9-81ED-4DB2-BD59-A6C34878D82A}">
                    <a16:rowId xmlns:a16="http://schemas.microsoft.com/office/drawing/2014/main" val="1387740099"/>
                  </a:ext>
                </a:extLst>
              </a:tr>
            </a:tbl>
          </a:graphicData>
        </a:graphic>
      </p:graphicFrame>
      <p:sp>
        <p:nvSpPr>
          <p:cNvPr id="3" name="TextBox 2"/>
          <p:cNvSpPr txBox="1"/>
          <p:nvPr/>
        </p:nvSpPr>
        <p:spPr>
          <a:xfrm>
            <a:off x="457200" y="3148149"/>
            <a:ext cx="1941557" cy="923330"/>
          </a:xfrm>
          <a:prstGeom prst="rect">
            <a:avLst/>
          </a:prstGeom>
          <a:noFill/>
        </p:spPr>
        <p:txBody>
          <a:bodyPr wrap="none" rtlCol="0">
            <a:spAutoFit/>
          </a:bodyPr>
          <a:lstStyle/>
          <a:p>
            <a:r>
              <a:rPr lang="en-US" b="1" dirty="0">
                <a:solidFill>
                  <a:schemeClr val="tx1">
                    <a:lumMod val="50000"/>
                    <a:lumOff val="50000"/>
                  </a:schemeClr>
                </a:solidFill>
              </a:rPr>
              <a:t> </a:t>
            </a:r>
            <a:endParaRPr lang="en-IN" dirty="0">
              <a:solidFill>
                <a:schemeClr val="tx1">
                  <a:lumMod val="50000"/>
                  <a:lumOff val="50000"/>
                </a:schemeClr>
              </a:solidFill>
            </a:endParaRPr>
          </a:p>
          <a:p>
            <a:r>
              <a:rPr lang="en-US" b="1" dirty="0">
                <a:solidFill>
                  <a:schemeClr val="tx1">
                    <a:lumMod val="50000"/>
                    <a:lumOff val="50000"/>
                  </a:schemeClr>
                </a:solidFill>
              </a:rPr>
              <a:t>Registration form</a:t>
            </a:r>
            <a:endParaRPr lang="en-IN" dirty="0">
              <a:solidFill>
                <a:schemeClr val="tx1">
                  <a:lumMod val="50000"/>
                  <a:lumOff val="50000"/>
                </a:schemeClr>
              </a:solidFill>
            </a:endParaRPr>
          </a:p>
          <a:p>
            <a:endParaRPr lang="en-IN" dirty="0">
              <a:solidFill>
                <a:schemeClr val="tx1">
                  <a:lumMod val="50000"/>
                  <a:lumOff val="50000"/>
                </a:schemeClr>
              </a:solidFill>
            </a:endParaRPr>
          </a:p>
        </p:txBody>
      </p:sp>
    </p:spTree>
    <p:extLst>
      <p:ext uri="{BB962C8B-B14F-4D97-AF65-F5344CB8AC3E}">
        <p14:creationId xmlns:p14="http://schemas.microsoft.com/office/powerpoint/2010/main" val="35379022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89FA-3D19-9DD8-975F-2006759D1930}"/>
              </a:ext>
            </a:extLst>
          </p:cNvPr>
          <p:cNvSpPr>
            <a:spLocks noGrp="1"/>
          </p:cNvSpPr>
          <p:nvPr>
            <p:ph type="title"/>
          </p:nvPr>
        </p:nvSpPr>
        <p:spPr>
          <a:xfrm>
            <a:off x="838200" y="347195"/>
            <a:ext cx="10515600" cy="1325563"/>
          </a:xfrm>
        </p:spPr>
        <p:txBody>
          <a:bodyPr/>
          <a:lstStyle/>
          <a:p>
            <a:r>
              <a:rPr lang="en-IN" dirty="0"/>
              <a:t>Integration Testing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21010807"/>
              </p:ext>
            </p:extLst>
          </p:nvPr>
        </p:nvGraphicFramePr>
        <p:xfrm>
          <a:off x="261262" y="2338251"/>
          <a:ext cx="10933607" cy="2886892"/>
        </p:xfrm>
        <a:graphic>
          <a:graphicData uri="http://schemas.openxmlformats.org/drawingml/2006/table">
            <a:tbl>
              <a:tblPr firstRow="1" firstCol="1" bandRow="1">
                <a:tableStyleId>{5C22544A-7EE6-4342-B048-85BDC9FD1C3A}</a:tableStyleId>
              </a:tblPr>
              <a:tblGrid>
                <a:gridCol w="1185099">
                  <a:extLst>
                    <a:ext uri="{9D8B030D-6E8A-4147-A177-3AD203B41FA5}">
                      <a16:colId xmlns:a16="http://schemas.microsoft.com/office/drawing/2014/main" val="3965792815"/>
                    </a:ext>
                  </a:extLst>
                </a:gridCol>
                <a:gridCol w="3777341">
                  <a:extLst>
                    <a:ext uri="{9D8B030D-6E8A-4147-A177-3AD203B41FA5}">
                      <a16:colId xmlns:a16="http://schemas.microsoft.com/office/drawing/2014/main" val="2629936036"/>
                    </a:ext>
                  </a:extLst>
                </a:gridCol>
                <a:gridCol w="2790818">
                  <a:extLst>
                    <a:ext uri="{9D8B030D-6E8A-4147-A177-3AD203B41FA5}">
                      <a16:colId xmlns:a16="http://schemas.microsoft.com/office/drawing/2014/main" val="1143022058"/>
                    </a:ext>
                  </a:extLst>
                </a:gridCol>
                <a:gridCol w="1947035">
                  <a:extLst>
                    <a:ext uri="{9D8B030D-6E8A-4147-A177-3AD203B41FA5}">
                      <a16:colId xmlns:a16="http://schemas.microsoft.com/office/drawing/2014/main" val="2248376551"/>
                    </a:ext>
                  </a:extLst>
                </a:gridCol>
                <a:gridCol w="1233314">
                  <a:extLst>
                    <a:ext uri="{9D8B030D-6E8A-4147-A177-3AD203B41FA5}">
                      <a16:colId xmlns:a16="http://schemas.microsoft.com/office/drawing/2014/main" val="1985901421"/>
                    </a:ext>
                  </a:extLst>
                </a:gridCol>
              </a:tblGrid>
              <a:tr h="1277806">
                <a:tc>
                  <a:txBody>
                    <a:bodyPr/>
                    <a:lstStyle/>
                    <a:p>
                      <a:pPr marL="457200">
                        <a:lnSpc>
                          <a:spcPct val="150000"/>
                        </a:lnSpc>
                        <a:spcAft>
                          <a:spcPts val="0"/>
                        </a:spcAft>
                      </a:pPr>
                      <a:r>
                        <a:rPr lang="en-US" sz="1200">
                          <a:effectLst/>
                        </a:rPr>
                        <a:t>No</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nSpc>
                          <a:spcPct val="150000"/>
                        </a:lnSpc>
                        <a:spcAft>
                          <a:spcPts val="0"/>
                        </a:spcAft>
                      </a:pPr>
                      <a:r>
                        <a:rPr lang="en-US" sz="1200">
                          <a:effectLst/>
                        </a:rPr>
                        <a:t>Input/procedure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nSpc>
                          <a:spcPct val="150000"/>
                        </a:lnSpc>
                        <a:spcAft>
                          <a:spcPts val="0"/>
                        </a:spcAft>
                      </a:pPr>
                      <a:r>
                        <a:rPr lang="en-US" sz="1200">
                          <a:effectLst/>
                        </a:rPr>
                        <a:t>Expected Result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nSpc>
                          <a:spcPct val="150000"/>
                        </a:lnSpc>
                        <a:spcAft>
                          <a:spcPts val="0"/>
                        </a:spcAft>
                      </a:pPr>
                      <a:r>
                        <a:rPr lang="en-US" sz="1200">
                          <a:effectLst/>
                        </a:rPr>
                        <a:t>Actual Result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nSpc>
                          <a:spcPct val="150000"/>
                        </a:lnSpc>
                        <a:spcAft>
                          <a:spcPts val="1000"/>
                        </a:spcAft>
                      </a:pPr>
                      <a:r>
                        <a:rPr lang="en-US" sz="1200">
                          <a:effectLst/>
                        </a:rPr>
                        <a:t>Pass/Fail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26306892"/>
                  </a:ext>
                </a:extLst>
              </a:tr>
              <a:tr h="1609086">
                <a:tc>
                  <a:txBody>
                    <a:bodyPr/>
                    <a:lstStyle/>
                    <a:p>
                      <a:pPr marL="457200">
                        <a:lnSpc>
                          <a:spcPct val="150000"/>
                        </a:lnSpc>
                        <a:spcAft>
                          <a:spcPts val="0"/>
                        </a:spcAft>
                      </a:pPr>
                      <a:r>
                        <a:rPr lang="en-US" sz="1200">
                          <a:effectLst/>
                        </a:rPr>
                        <a:t>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nSpc>
                          <a:spcPct val="150000"/>
                        </a:lnSpc>
                        <a:spcAft>
                          <a:spcPts val="0"/>
                        </a:spcAft>
                      </a:pPr>
                      <a:r>
                        <a:rPr lang="en-US" sz="1200">
                          <a:effectLst/>
                        </a:rPr>
                        <a:t>Check the value pass between different forms are appropriate format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nSpc>
                          <a:spcPct val="150000"/>
                        </a:lnSpc>
                        <a:spcAft>
                          <a:spcPts val="0"/>
                        </a:spcAft>
                      </a:pPr>
                      <a:r>
                        <a:rPr lang="en-US" sz="1200" dirty="0">
                          <a:effectLst/>
                        </a:rPr>
                        <a:t>Appropriate operations of different forms.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nSpc>
                          <a:spcPct val="150000"/>
                        </a:lnSpc>
                        <a:spcAft>
                          <a:spcPts val="0"/>
                        </a:spcAft>
                      </a:pPr>
                      <a:r>
                        <a:rPr lang="en-US" sz="1200">
                          <a:effectLst/>
                        </a:rPr>
                        <a:t>Same as expected.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nSpc>
                          <a:spcPct val="150000"/>
                        </a:lnSpc>
                        <a:spcAft>
                          <a:spcPts val="1000"/>
                        </a:spcAft>
                      </a:pPr>
                      <a:r>
                        <a:rPr lang="en-US" sz="1200" dirty="0">
                          <a:effectLst/>
                        </a:rPr>
                        <a:t>Pass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44892812"/>
                  </a:ext>
                </a:extLst>
              </a:tr>
            </a:tbl>
          </a:graphicData>
        </a:graphic>
      </p:graphicFrame>
    </p:spTree>
    <p:extLst>
      <p:ext uri="{BB962C8B-B14F-4D97-AF65-F5344CB8AC3E}">
        <p14:creationId xmlns:p14="http://schemas.microsoft.com/office/powerpoint/2010/main" val="39756844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B9E2-1140-942B-4829-8DBFF9772BC2}"/>
              </a:ext>
            </a:extLst>
          </p:cNvPr>
          <p:cNvSpPr>
            <a:spLocks noGrp="1"/>
          </p:cNvSpPr>
          <p:nvPr>
            <p:ph type="title"/>
          </p:nvPr>
        </p:nvSpPr>
        <p:spPr/>
        <p:txBody>
          <a:bodyPr/>
          <a:lstStyle/>
          <a:p>
            <a:r>
              <a:rPr lang="en-IN" dirty="0"/>
              <a:t>System Testing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44737663"/>
              </p:ext>
            </p:extLst>
          </p:nvPr>
        </p:nvGraphicFramePr>
        <p:xfrm>
          <a:off x="1149531" y="2101848"/>
          <a:ext cx="9313818" cy="2417900"/>
        </p:xfrm>
        <a:graphic>
          <a:graphicData uri="http://schemas.openxmlformats.org/drawingml/2006/table">
            <a:tbl>
              <a:tblPr firstRow="1" firstCol="1" bandRow="1">
                <a:tableStyleId>{5C22544A-7EE6-4342-B048-85BDC9FD1C3A}</a:tableStyleId>
              </a:tblPr>
              <a:tblGrid>
                <a:gridCol w="1009529">
                  <a:extLst>
                    <a:ext uri="{9D8B030D-6E8A-4147-A177-3AD203B41FA5}">
                      <a16:colId xmlns:a16="http://schemas.microsoft.com/office/drawing/2014/main" val="1721479084"/>
                    </a:ext>
                  </a:extLst>
                </a:gridCol>
                <a:gridCol w="3587392">
                  <a:extLst>
                    <a:ext uri="{9D8B030D-6E8A-4147-A177-3AD203B41FA5}">
                      <a16:colId xmlns:a16="http://schemas.microsoft.com/office/drawing/2014/main" val="3068319332"/>
                    </a:ext>
                  </a:extLst>
                </a:gridCol>
                <a:gridCol w="2003925">
                  <a:extLst>
                    <a:ext uri="{9D8B030D-6E8A-4147-A177-3AD203B41FA5}">
                      <a16:colId xmlns:a16="http://schemas.microsoft.com/office/drawing/2014/main" val="2610922438"/>
                    </a:ext>
                  </a:extLst>
                </a:gridCol>
                <a:gridCol w="1662370">
                  <a:extLst>
                    <a:ext uri="{9D8B030D-6E8A-4147-A177-3AD203B41FA5}">
                      <a16:colId xmlns:a16="http://schemas.microsoft.com/office/drawing/2014/main" val="1465236102"/>
                    </a:ext>
                  </a:extLst>
                </a:gridCol>
                <a:gridCol w="1050602">
                  <a:extLst>
                    <a:ext uri="{9D8B030D-6E8A-4147-A177-3AD203B41FA5}">
                      <a16:colId xmlns:a16="http://schemas.microsoft.com/office/drawing/2014/main" val="1367233700"/>
                    </a:ext>
                  </a:extLst>
                </a:gridCol>
              </a:tblGrid>
              <a:tr h="1208950">
                <a:tc>
                  <a:txBody>
                    <a:bodyPr/>
                    <a:lstStyle/>
                    <a:p>
                      <a:pPr marL="457200">
                        <a:lnSpc>
                          <a:spcPct val="150000"/>
                        </a:lnSpc>
                        <a:spcAft>
                          <a:spcPts val="0"/>
                        </a:spcAft>
                      </a:pPr>
                      <a:r>
                        <a:rPr lang="en-US" sz="1200">
                          <a:effectLst/>
                        </a:rPr>
                        <a:t>No</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nSpc>
                          <a:spcPct val="150000"/>
                        </a:lnSpc>
                        <a:spcAft>
                          <a:spcPts val="0"/>
                        </a:spcAft>
                      </a:pPr>
                      <a:r>
                        <a:rPr lang="en-US" sz="1200">
                          <a:effectLst/>
                        </a:rPr>
                        <a:t>Input/procedure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nSpc>
                          <a:spcPct val="150000"/>
                        </a:lnSpc>
                        <a:spcAft>
                          <a:spcPts val="0"/>
                        </a:spcAft>
                      </a:pPr>
                      <a:r>
                        <a:rPr lang="en-US" sz="1200">
                          <a:effectLst/>
                        </a:rPr>
                        <a:t>Expected Result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nSpc>
                          <a:spcPct val="150000"/>
                        </a:lnSpc>
                        <a:spcAft>
                          <a:spcPts val="0"/>
                        </a:spcAft>
                      </a:pPr>
                      <a:r>
                        <a:rPr lang="en-US" sz="1200">
                          <a:effectLst/>
                        </a:rPr>
                        <a:t>Actual Result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nSpc>
                          <a:spcPct val="150000"/>
                        </a:lnSpc>
                        <a:spcAft>
                          <a:spcPts val="1000"/>
                        </a:spcAft>
                      </a:pPr>
                      <a:r>
                        <a:rPr lang="en-US" sz="1200">
                          <a:effectLst/>
                        </a:rPr>
                        <a:t>Pass/Fail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78478793"/>
                  </a:ext>
                </a:extLst>
              </a:tr>
              <a:tr h="1208950">
                <a:tc>
                  <a:txBody>
                    <a:bodyPr/>
                    <a:lstStyle/>
                    <a:p>
                      <a:pPr marL="457200">
                        <a:lnSpc>
                          <a:spcPct val="150000"/>
                        </a:lnSpc>
                        <a:spcAft>
                          <a:spcPts val="0"/>
                        </a:spcAft>
                      </a:pPr>
                      <a:r>
                        <a:rPr lang="en-US" sz="1200">
                          <a:effectLst/>
                        </a:rPr>
                        <a:t>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nSpc>
                          <a:spcPct val="150000"/>
                        </a:lnSpc>
                        <a:spcAft>
                          <a:spcPts val="0"/>
                        </a:spcAft>
                      </a:pPr>
                      <a:r>
                        <a:rPr lang="en-US" sz="1200" dirty="0">
                          <a:effectLst/>
                        </a:rPr>
                        <a:t>Check whether indented output is obtained.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nSpc>
                          <a:spcPct val="150000"/>
                        </a:lnSpc>
                        <a:spcAft>
                          <a:spcPts val="0"/>
                        </a:spcAft>
                      </a:pPr>
                      <a:r>
                        <a:rPr lang="en-US" sz="1200">
                          <a:effectLst/>
                        </a:rPr>
                        <a:t>All operations are carried out properly.</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nSpc>
                          <a:spcPct val="150000"/>
                        </a:lnSpc>
                        <a:spcAft>
                          <a:spcPts val="0"/>
                        </a:spcAft>
                      </a:pPr>
                      <a:r>
                        <a:rPr lang="en-US" sz="1200">
                          <a:effectLst/>
                        </a:rPr>
                        <a:t>Same as expected.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nSpc>
                          <a:spcPct val="150000"/>
                        </a:lnSpc>
                        <a:spcAft>
                          <a:spcPts val="1000"/>
                        </a:spcAft>
                      </a:pPr>
                      <a:r>
                        <a:rPr lang="en-US" sz="1200" dirty="0">
                          <a:effectLst/>
                        </a:rPr>
                        <a:t>Pass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40077825"/>
                  </a:ext>
                </a:extLst>
              </a:tr>
            </a:tbl>
          </a:graphicData>
        </a:graphic>
      </p:graphicFrame>
    </p:spTree>
    <p:extLst>
      <p:ext uri="{BB962C8B-B14F-4D97-AF65-F5344CB8AC3E}">
        <p14:creationId xmlns:p14="http://schemas.microsoft.com/office/powerpoint/2010/main" val="35816617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A40565-A4FF-D770-74D9-B43096BD7B2E}"/>
              </a:ext>
            </a:extLst>
          </p:cNvPr>
          <p:cNvSpPr>
            <a:spLocks noGrp="1"/>
          </p:cNvSpPr>
          <p:nvPr>
            <p:ph type="title"/>
          </p:nvPr>
        </p:nvSpPr>
        <p:spPr/>
        <p:txBody>
          <a:bodyPr/>
          <a:lstStyle/>
          <a:p>
            <a:r>
              <a:rPr lang="en-IN" dirty="0"/>
              <a:t>Validation Testing</a:t>
            </a:r>
          </a:p>
        </p:txBody>
      </p:sp>
      <p:sp>
        <p:nvSpPr>
          <p:cNvPr id="6" name="Content Placeholder 5">
            <a:extLst>
              <a:ext uri="{FF2B5EF4-FFF2-40B4-BE49-F238E27FC236}">
                <a16:creationId xmlns:a16="http://schemas.microsoft.com/office/drawing/2014/main" id="{80933900-5B2B-878C-2DD2-8FC0B0D3F5E7}"/>
              </a:ext>
            </a:extLst>
          </p:cNvPr>
          <p:cNvSpPr>
            <a:spLocks noGrp="1"/>
          </p:cNvSpPr>
          <p:nvPr>
            <p:ph idx="1"/>
          </p:nvPr>
        </p:nvSpPr>
        <p:spPr/>
        <p:txBody>
          <a:bodyPr/>
          <a:lstStyle/>
          <a:p>
            <a:r>
              <a:rPr lang="en-US" dirty="0"/>
              <a:t>Validation testing ensures that the software meets the specified requirements and provides the intended functionality for its users. </a:t>
            </a:r>
          </a:p>
          <a:p>
            <a:r>
              <a:rPr lang="en-US" dirty="0"/>
              <a:t>It verifies whether the software fulfills the user's needs and is fit for its intended purpose.</a:t>
            </a:r>
          </a:p>
          <a:p>
            <a:r>
              <a:rPr lang="en-US" dirty="0"/>
              <a:t>Also known user acceptance testing(UAT)</a:t>
            </a:r>
            <a:endParaRPr lang="en-IN" dirty="0"/>
          </a:p>
        </p:txBody>
      </p:sp>
    </p:spTree>
    <p:extLst>
      <p:ext uri="{BB962C8B-B14F-4D97-AF65-F5344CB8AC3E}">
        <p14:creationId xmlns:p14="http://schemas.microsoft.com/office/powerpoint/2010/main" val="11475055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Implementation</a:t>
            </a:r>
            <a:endParaRPr lang="en-IN"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 </a:t>
            </a:r>
            <a:r>
              <a:rPr lang="en-US" b="1" dirty="0" smtClean="0"/>
              <a:t>Overview</a:t>
            </a:r>
          </a:p>
          <a:p>
            <a:r>
              <a:rPr lang="en-US" dirty="0" smtClean="0"/>
              <a:t>Turning </a:t>
            </a:r>
            <a:r>
              <a:rPr lang="en-US" dirty="0"/>
              <a:t>the design into a working system after thorough testing.</a:t>
            </a:r>
          </a:p>
          <a:p>
            <a:r>
              <a:rPr lang="en-US" dirty="0"/>
              <a:t>Ensuring the system meets all specifications.</a:t>
            </a:r>
          </a:p>
          <a:p>
            <a:pPr marL="0" indent="0">
              <a:buNone/>
            </a:pPr>
            <a:r>
              <a:rPr lang="en-US" b="1" dirty="0"/>
              <a:t>Implementation Steps</a:t>
            </a:r>
          </a:p>
          <a:p>
            <a:r>
              <a:rPr lang="en-US" dirty="0"/>
              <a:t>Testing programs and updating.</a:t>
            </a:r>
          </a:p>
          <a:p>
            <a:r>
              <a:rPr lang="en-US" dirty="0"/>
              <a:t>Fixing errors.</a:t>
            </a:r>
          </a:p>
          <a:p>
            <a:r>
              <a:rPr lang="en-US" dirty="0"/>
              <a:t>Creating tables with actual data.</a:t>
            </a:r>
          </a:p>
          <a:p>
            <a:r>
              <a:rPr lang="en-US" dirty="0"/>
              <a:t>Making changes with actual data.</a:t>
            </a:r>
          </a:p>
          <a:p>
            <a:r>
              <a:rPr lang="en-US" dirty="0"/>
              <a:t>Running the new system alongside the existing one (Parallel Run).</a:t>
            </a:r>
          </a:p>
          <a:p>
            <a:r>
              <a:rPr lang="en-US" dirty="0"/>
              <a:t>Training users.</a:t>
            </a:r>
          </a:p>
          <a:p>
            <a:endParaRPr lang="en-IN" dirty="0"/>
          </a:p>
        </p:txBody>
      </p:sp>
    </p:spTree>
    <p:extLst>
      <p:ext uri="{BB962C8B-B14F-4D97-AF65-F5344CB8AC3E}">
        <p14:creationId xmlns:p14="http://schemas.microsoft.com/office/powerpoint/2010/main" val="19172094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4949"/>
            <a:ext cx="10515600" cy="5772014"/>
          </a:xfrm>
        </p:spPr>
        <p:txBody>
          <a:bodyPr/>
          <a:lstStyle/>
          <a:p>
            <a:pPr marL="0" indent="0">
              <a:buNone/>
            </a:pPr>
            <a:r>
              <a:rPr lang="en-IN" b="1" dirty="0"/>
              <a:t>Technologies Used</a:t>
            </a:r>
          </a:p>
          <a:p>
            <a:r>
              <a:rPr lang="en-IN" b="1" dirty="0"/>
              <a:t>Tool:</a:t>
            </a:r>
            <a:r>
              <a:rPr lang="en-IN" dirty="0"/>
              <a:t> Visual Studio Code 1.72.0</a:t>
            </a:r>
          </a:p>
          <a:p>
            <a:r>
              <a:rPr lang="en-IN" b="1" dirty="0"/>
              <a:t>Language:</a:t>
            </a:r>
            <a:r>
              <a:rPr lang="en-IN" dirty="0"/>
              <a:t> Python 3.10</a:t>
            </a:r>
          </a:p>
          <a:p>
            <a:r>
              <a:rPr lang="en-IN" b="1" dirty="0"/>
              <a:t>Framework:</a:t>
            </a:r>
            <a:r>
              <a:rPr lang="en-IN" dirty="0"/>
              <a:t> Django 3.0.5</a:t>
            </a:r>
          </a:p>
          <a:p>
            <a:r>
              <a:rPr lang="en-IN" b="1" dirty="0"/>
              <a:t>Database:</a:t>
            </a:r>
            <a:r>
              <a:rPr lang="en-IN" dirty="0"/>
              <a:t> SQLite</a:t>
            </a:r>
          </a:p>
          <a:p>
            <a:r>
              <a:rPr lang="en-IN" b="1" dirty="0"/>
              <a:t>Web Server:</a:t>
            </a:r>
            <a:r>
              <a:rPr lang="en-IN" dirty="0"/>
              <a:t> </a:t>
            </a:r>
            <a:r>
              <a:rPr lang="en-IN" dirty="0" smtClean="0"/>
              <a:t>Apache</a:t>
            </a:r>
            <a:endParaRPr lang="en-IN" dirty="0"/>
          </a:p>
          <a:p>
            <a:r>
              <a:rPr lang="en-IN" b="1" dirty="0"/>
              <a:t>Scripting:</a:t>
            </a:r>
            <a:r>
              <a:rPr lang="en-IN" dirty="0"/>
              <a:t> HTML, JavaScript, CSS, Bootstrap</a:t>
            </a:r>
          </a:p>
          <a:p>
            <a:endParaRPr lang="en-IN" dirty="0"/>
          </a:p>
        </p:txBody>
      </p:sp>
    </p:spTree>
    <p:extLst>
      <p:ext uri="{BB962C8B-B14F-4D97-AF65-F5344CB8AC3E}">
        <p14:creationId xmlns:p14="http://schemas.microsoft.com/office/powerpoint/2010/main" val="12630190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Enhancement</a:t>
            </a:r>
            <a:endParaRPr lang="en-IN" dirty="0"/>
          </a:p>
        </p:txBody>
      </p:sp>
      <p:sp>
        <p:nvSpPr>
          <p:cNvPr id="3" name="Content Placeholder 2"/>
          <p:cNvSpPr>
            <a:spLocks noGrp="1"/>
          </p:cNvSpPr>
          <p:nvPr>
            <p:ph idx="1"/>
          </p:nvPr>
        </p:nvSpPr>
        <p:spPr/>
        <p:txBody>
          <a:bodyPr>
            <a:normAutofit/>
          </a:bodyPr>
          <a:lstStyle/>
          <a:p>
            <a:r>
              <a:rPr lang="en-US" altLang="en-US" b="1" dirty="0" smtClean="0"/>
              <a:t>AI-Powered </a:t>
            </a:r>
            <a:r>
              <a:rPr lang="en-US" altLang="en-US" b="1" dirty="0"/>
              <a:t>Recommendations</a:t>
            </a:r>
            <a:r>
              <a:rPr lang="en-US" altLang="en-US" b="1" dirty="0" smtClean="0"/>
              <a:t>:</a:t>
            </a:r>
            <a:endParaRPr lang="en-US" altLang="en-US" dirty="0"/>
          </a:p>
          <a:p>
            <a:pPr marL="0" lvl="0" indent="0" eaLnBrk="0" fontAlgn="base" hangingPunct="0">
              <a:lnSpc>
                <a:spcPct val="100000"/>
              </a:lnSpc>
              <a:spcBef>
                <a:spcPct val="0"/>
              </a:spcBef>
              <a:spcAft>
                <a:spcPct val="0"/>
              </a:spcAft>
              <a:buClrTx/>
              <a:buNone/>
            </a:pPr>
            <a:r>
              <a:rPr lang="en-US" altLang="en-US" dirty="0"/>
              <a:t>Use machine learning to recommend spare parts based on user               preferences , vehicle history, or frequently searched items.</a:t>
            </a:r>
          </a:p>
          <a:p>
            <a:pPr marL="0" lvl="0" indent="0" eaLnBrk="0" fontAlgn="base" hangingPunct="0">
              <a:lnSpc>
                <a:spcPct val="100000"/>
              </a:lnSpc>
              <a:spcBef>
                <a:spcPct val="0"/>
              </a:spcBef>
              <a:spcAft>
                <a:spcPct val="0"/>
              </a:spcAft>
              <a:buClrTx/>
              <a:buNone/>
            </a:pPr>
            <a:r>
              <a:rPr lang="en-US" altLang="en-US" dirty="0"/>
              <a:t>Provide personalized offers and discounts</a:t>
            </a:r>
            <a:r>
              <a:rPr lang="en-US" altLang="en-US" dirty="0" smtClean="0"/>
              <a:t>.</a:t>
            </a:r>
            <a:endParaRPr lang="en-US" altLang="en-US" b="1" dirty="0" smtClean="0"/>
          </a:p>
          <a:p>
            <a:r>
              <a:rPr lang="en-US" altLang="en-US" b="1" dirty="0" smtClean="0"/>
              <a:t>Mobile </a:t>
            </a:r>
            <a:r>
              <a:rPr lang="en-US" altLang="en-US" b="1" dirty="0"/>
              <a:t>Application</a:t>
            </a:r>
            <a:r>
              <a:rPr lang="en-US" altLang="en-US" b="1" dirty="0" smtClean="0"/>
              <a:t>:</a:t>
            </a:r>
          </a:p>
          <a:p>
            <a:pPr marL="0" lvl="0" indent="0" eaLnBrk="0" fontAlgn="base" hangingPunct="0">
              <a:lnSpc>
                <a:spcPct val="100000"/>
              </a:lnSpc>
              <a:spcBef>
                <a:spcPct val="0"/>
              </a:spcBef>
              <a:spcAft>
                <a:spcPct val="0"/>
              </a:spcAft>
              <a:buClrTx/>
              <a:buNone/>
            </a:pPr>
            <a:r>
              <a:rPr lang="en-US" altLang="en-US" dirty="0"/>
              <a:t>Develop a dedicated mobile app for "CAR CLUB" to enhance accessibility and ease of use.</a:t>
            </a:r>
          </a:p>
          <a:p>
            <a:pPr marL="0" lvl="0" indent="0" eaLnBrk="0" fontAlgn="base" hangingPunct="0">
              <a:lnSpc>
                <a:spcPct val="100000"/>
              </a:lnSpc>
              <a:spcBef>
                <a:spcPct val="0"/>
              </a:spcBef>
              <a:spcAft>
                <a:spcPct val="0"/>
              </a:spcAft>
              <a:buClrTx/>
              <a:buNone/>
            </a:pPr>
            <a:r>
              <a:rPr lang="en-US" altLang="en-US" dirty="0"/>
              <a:t>Enable push notifications for updates and promotional offers</a:t>
            </a:r>
            <a:endParaRPr lang="en-IN" dirty="0"/>
          </a:p>
          <a:p>
            <a:endParaRPr lang="en-US" altLang="en-US" dirty="0"/>
          </a:p>
          <a:p>
            <a:endParaRPr lang="en-US" altLang="en-US" b="1" dirty="0" smtClean="0"/>
          </a:p>
          <a:p>
            <a:pPr marL="0" lvl="0" indent="0" eaLnBrk="0" fontAlgn="base" hangingPunct="0">
              <a:lnSpc>
                <a:spcPct val="100000"/>
              </a:lnSpc>
              <a:spcBef>
                <a:spcPct val="0"/>
              </a:spcBef>
              <a:spcAft>
                <a:spcPct val="0"/>
              </a:spcAft>
              <a:buClrTx/>
              <a:buNone/>
            </a:pPr>
            <a:endParaRPr lang="en-US" altLang="en-US" dirty="0"/>
          </a:p>
          <a:p>
            <a:pPr marL="0" lvl="0" indent="0" eaLnBrk="0" fontAlgn="base" hangingPunct="0">
              <a:lnSpc>
                <a:spcPct val="100000"/>
              </a:lnSpc>
              <a:spcBef>
                <a:spcPct val="0"/>
              </a:spcBef>
              <a:spcAft>
                <a:spcPct val="0"/>
              </a:spcAft>
              <a:buClrTx/>
              <a:buNone/>
            </a:pPr>
            <a:endParaRPr lang="en-US" altLang="en-US" dirty="0" smtClean="0"/>
          </a:p>
          <a:p>
            <a:pPr marL="0" lvl="0" indent="0" eaLnBrk="0" fontAlgn="base" hangingPunct="0">
              <a:lnSpc>
                <a:spcPct val="100000"/>
              </a:lnSpc>
              <a:spcBef>
                <a:spcPct val="0"/>
              </a:spcBef>
              <a:spcAft>
                <a:spcPct val="0"/>
              </a:spcAft>
              <a:buClrTx/>
              <a:buNone/>
            </a:pPr>
            <a:endParaRPr lang="en-US" altLang="en-US" dirty="0"/>
          </a:p>
          <a:p>
            <a:endParaRPr lang="en-IN" dirty="0"/>
          </a:p>
        </p:txBody>
      </p:sp>
    </p:spTree>
    <p:extLst>
      <p:ext uri="{BB962C8B-B14F-4D97-AF65-F5344CB8AC3E}">
        <p14:creationId xmlns:p14="http://schemas.microsoft.com/office/powerpoint/2010/main" val="18221270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0200"/>
            <a:ext cx="10515600" cy="5846763"/>
          </a:xfrm>
        </p:spPr>
        <p:txBody>
          <a:bodyPr>
            <a:normAutofit lnSpcReduction="10000"/>
          </a:bodyPr>
          <a:lstStyle/>
          <a:p>
            <a:r>
              <a:rPr lang="en-US" altLang="en-US" b="1" dirty="0" smtClean="0"/>
              <a:t>Workshop </a:t>
            </a:r>
            <a:r>
              <a:rPr lang="en-US" altLang="en-US" b="1" dirty="0"/>
              <a:t>Booking System:</a:t>
            </a:r>
            <a:endParaRPr lang="en-US" altLang="en-US" dirty="0"/>
          </a:p>
          <a:p>
            <a:pPr marL="0" indent="0" eaLnBrk="0" fontAlgn="base" hangingPunct="0">
              <a:lnSpc>
                <a:spcPct val="100000"/>
              </a:lnSpc>
              <a:spcBef>
                <a:spcPct val="0"/>
              </a:spcBef>
              <a:spcAft>
                <a:spcPct val="0"/>
              </a:spcAft>
              <a:buClrTx/>
              <a:buNone/>
            </a:pPr>
            <a:r>
              <a:rPr lang="en-US" altLang="en-US" dirty="0"/>
              <a:t>Allow users to book workshop appointments online.</a:t>
            </a:r>
          </a:p>
          <a:p>
            <a:pPr marL="0" indent="0" eaLnBrk="0" fontAlgn="base" hangingPunct="0">
              <a:lnSpc>
                <a:spcPct val="100000"/>
              </a:lnSpc>
              <a:spcBef>
                <a:spcPct val="0"/>
              </a:spcBef>
              <a:spcAft>
                <a:spcPct val="0"/>
              </a:spcAft>
              <a:buClrTx/>
              <a:buNone/>
            </a:pPr>
            <a:r>
              <a:rPr lang="en-US" altLang="en-US" dirty="0"/>
              <a:t>Provide estimated service times and pricing details</a:t>
            </a:r>
            <a:r>
              <a:rPr lang="en-US" altLang="en-US" dirty="0" smtClean="0"/>
              <a:t>.</a:t>
            </a:r>
            <a:endParaRPr lang="en-US" dirty="0" smtClean="0"/>
          </a:p>
          <a:p>
            <a:r>
              <a:rPr lang="en-US" altLang="en-US" b="1" dirty="0" smtClean="0"/>
              <a:t>Integration </a:t>
            </a:r>
            <a:r>
              <a:rPr lang="en-US" altLang="en-US" b="1" dirty="0"/>
              <a:t>with Vehicle Maintenance Logs</a:t>
            </a:r>
            <a:r>
              <a:rPr lang="en-US" altLang="en-US" b="1" dirty="0" smtClean="0"/>
              <a:t>:</a:t>
            </a:r>
          </a:p>
          <a:p>
            <a:pPr marL="0" indent="0" eaLnBrk="0" fontAlgn="base" hangingPunct="0">
              <a:lnSpc>
                <a:spcPct val="100000"/>
              </a:lnSpc>
              <a:spcBef>
                <a:spcPct val="0"/>
              </a:spcBef>
              <a:spcAft>
                <a:spcPct val="0"/>
              </a:spcAft>
              <a:buClrTx/>
              <a:buNone/>
            </a:pPr>
            <a:r>
              <a:rPr lang="en-US" altLang="en-US" dirty="0"/>
              <a:t>Let users maintain a digital record of their vehicle's maintenance history.</a:t>
            </a:r>
          </a:p>
          <a:p>
            <a:pPr marL="0" indent="0" eaLnBrk="0" fontAlgn="base" hangingPunct="0">
              <a:lnSpc>
                <a:spcPct val="100000"/>
              </a:lnSpc>
              <a:spcBef>
                <a:spcPct val="0"/>
              </a:spcBef>
              <a:spcAft>
                <a:spcPct val="0"/>
              </a:spcAft>
              <a:buClrTx/>
              <a:buNone/>
            </a:pPr>
            <a:r>
              <a:rPr lang="en-US" altLang="en-US" dirty="0"/>
              <a:t>Provide reminders for service or part replacement based on mileage or time</a:t>
            </a:r>
            <a:r>
              <a:rPr lang="en-US" altLang="en-US" dirty="0" smtClean="0"/>
              <a:t>.</a:t>
            </a:r>
            <a:endParaRPr lang="en-US" dirty="0" smtClean="0"/>
          </a:p>
          <a:p>
            <a:r>
              <a:rPr lang="en-US" b="1" dirty="0" smtClean="0"/>
              <a:t>Subscription </a:t>
            </a:r>
            <a:r>
              <a:rPr lang="en-US" b="1" dirty="0"/>
              <a:t>Plans</a:t>
            </a:r>
            <a:r>
              <a:rPr lang="en-US" b="1" dirty="0" smtClean="0"/>
              <a:t>:</a:t>
            </a:r>
          </a:p>
          <a:p>
            <a:pPr marL="0" indent="0">
              <a:buNone/>
            </a:pPr>
            <a:r>
              <a:rPr lang="en-US" dirty="0"/>
              <a:t>Offer subscription-based services for regular maintenance, part replacements, or premium workshop access.</a:t>
            </a:r>
          </a:p>
          <a:p>
            <a:pPr marL="0" indent="0">
              <a:buNone/>
            </a:pPr>
            <a:r>
              <a:rPr lang="en-US" dirty="0"/>
              <a:t>Provide exclusive deals and priority support to subscribers</a:t>
            </a:r>
          </a:p>
          <a:p>
            <a:endParaRPr lang="en-US" dirty="0"/>
          </a:p>
          <a:p>
            <a:endParaRPr lang="en-IN" dirty="0"/>
          </a:p>
        </p:txBody>
      </p:sp>
    </p:spTree>
    <p:extLst>
      <p:ext uri="{BB962C8B-B14F-4D97-AF65-F5344CB8AC3E}">
        <p14:creationId xmlns:p14="http://schemas.microsoft.com/office/powerpoint/2010/main" val="24686544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BDBEB-AFE7-7E0C-315A-7A55CC9B84EA}"/>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9B97AFCD-7CE3-893F-01DF-A9ADFB3D2B62}"/>
              </a:ext>
            </a:extLst>
          </p:cNvPr>
          <p:cNvSpPr>
            <a:spLocks noGrp="1"/>
          </p:cNvSpPr>
          <p:nvPr>
            <p:ph idx="1"/>
          </p:nvPr>
        </p:nvSpPr>
        <p:spPr>
          <a:xfrm>
            <a:off x="838200" y="1690688"/>
            <a:ext cx="10515600" cy="4953179"/>
          </a:xfrm>
        </p:spPr>
        <p:txBody>
          <a:bodyPr>
            <a:normAutofit fontScale="92500" lnSpcReduction="20000"/>
          </a:bodyPr>
          <a:lstStyle/>
          <a:p>
            <a:r>
              <a:rPr lang="en-IN" u="sng" dirty="0">
                <a:solidFill>
                  <a:schemeClr val="tx2">
                    <a:lumMod val="25000"/>
                    <a:lumOff val="75000"/>
                  </a:schemeClr>
                </a:solidFill>
              </a:rPr>
              <a:t>REFERENCE BOOKS </a:t>
            </a:r>
          </a:p>
          <a:p>
            <a:pPr lvl="1"/>
            <a:r>
              <a:rPr lang="en-IN" dirty="0"/>
              <a:t>Roger. S. Pressman, “Software Engineering” Tata McGraw Hill, Fifth Edition, Year 2004. </a:t>
            </a:r>
          </a:p>
          <a:p>
            <a:pPr lvl="1"/>
            <a:r>
              <a:rPr lang="en-IN" dirty="0"/>
              <a:t>Abraham </a:t>
            </a:r>
            <a:r>
              <a:rPr lang="en-IN" dirty="0" err="1"/>
              <a:t>Silberschatz</a:t>
            </a:r>
            <a:r>
              <a:rPr lang="en-IN" dirty="0"/>
              <a:t>, “Database System Concepts”, Henry F </a:t>
            </a:r>
            <a:r>
              <a:rPr lang="en-IN" dirty="0" err="1"/>
              <a:t>Korth</a:t>
            </a:r>
            <a:r>
              <a:rPr lang="en-IN" dirty="0"/>
              <a:t> ,S Sudarshan Sixth edition, Year 2011</a:t>
            </a:r>
          </a:p>
          <a:p>
            <a:pPr lvl="1"/>
            <a:r>
              <a:rPr lang="en-IN" dirty="0"/>
              <a:t>Alan Forbes, "The Joy of PHP", Plum Island, Fifth Edition, Year 2012</a:t>
            </a:r>
          </a:p>
          <a:p>
            <a:r>
              <a:rPr lang="en-IN" sz="3000" u="sng" dirty="0">
                <a:solidFill>
                  <a:schemeClr val="tx2">
                    <a:lumMod val="25000"/>
                    <a:lumOff val="75000"/>
                  </a:schemeClr>
                </a:solidFill>
              </a:rPr>
              <a:t>WEBSITES </a:t>
            </a:r>
          </a:p>
          <a:p>
            <a:pPr lvl="1"/>
            <a:r>
              <a:rPr lang="en-IN" dirty="0">
                <a:hlinkClick r:id="rId2"/>
              </a:rPr>
              <a:t>http://www.w3schools.com</a:t>
            </a:r>
            <a:endParaRPr lang="en-IN" dirty="0"/>
          </a:p>
          <a:p>
            <a:pPr lvl="1"/>
            <a:r>
              <a:rPr lang="en-IN" dirty="0">
                <a:hlinkClick r:id="rId3"/>
              </a:rPr>
              <a:t>http://www.stackoverflow.com</a:t>
            </a:r>
            <a:r>
              <a:rPr lang="en-IN" dirty="0"/>
              <a:t>	</a:t>
            </a:r>
          </a:p>
          <a:p>
            <a:pPr lvl="1"/>
            <a:r>
              <a:rPr lang="en-IN" dirty="0">
                <a:hlinkClick r:id="rId4"/>
              </a:rPr>
              <a:t>http://www.codeproject.com</a:t>
            </a:r>
            <a:r>
              <a:rPr lang="en-IN" dirty="0"/>
              <a:t>	 	 </a:t>
            </a:r>
          </a:p>
          <a:p>
            <a:r>
              <a:rPr lang="en-IN" sz="3000" u="sng" dirty="0">
                <a:solidFill>
                  <a:schemeClr val="tx2">
                    <a:lumMod val="25000"/>
                    <a:lumOff val="75000"/>
                  </a:schemeClr>
                </a:solidFill>
              </a:rPr>
              <a:t>Other References</a:t>
            </a:r>
          </a:p>
          <a:p>
            <a:pPr lvl="1"/>
            <a:r>
              <a:rPr lang="en-IN" dirty="0">
                <a:hlinkClick r:id="rId5"/>
              </a:rPr>
              <a:t>https://boodmo.com/</a:t>
            </a:r>
            <a:endParaRPr lang="en-IN" dirty="0"/>
          </a:p>
          <a:p>
            <a:endParaRPr lang="en-IN" dirty="0"/>
          </a:p>
        </p:txBody>
      </p:sp>
    </p:spTree>
    <p:extLst>
      <p:ext uri="{BB962C8B-B14F-4D97-AF65-F5344CB8AC3E}">
        <p14:creationId xmlns:p14="http://schemas.microsoft.com/office/powerpoint/2010/main" val="33547575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965D8-1B0F-5695-846F-8CEF495A03A5}"/>
              </a:ext>
            </a:extLst>
          </p:cNvPr>
          <p:cNvSpPr>
            <a:spLocks noGrp="1"/>
          </p:cNvSpPr>
          <p:nvPr>
            <p:ph type="title"/>
          </p:nvPr>
        </p:nvSpPr>
        <p:spPr>
          <a:xfrm>
            <a:off x="838200" y="-220181"/>
            <a:ext cx="10515600" cy="1325563"/>
          </a:xfrm>
        </p:spPr>
        <p:txBody>
          <a:bodyPr/>
          <a:lstStyle/>
          <a:p>
            <a:r>
              <a:rPr lang="en-IN" dirty="0"/>
              <a:t>Conclusion</a:t>
            </a:r>
          </a:p>
        </p:txBody>
      </p:sp>
      <p:sp>
        <p:nvSpPr>
          <p:cNvPr id="3" name="Content Placeholder 2">
            <a:extLst>
              <a:ext uri="{FF2B5EF4-FFF2-40B4-BE49-F238E27FC236}">
                <a16:creationId xmlns:a16="http://schemas.microsoft.com/office/drawing/2014/main" id="{2786DA4A-0541-D703-637F-C2CCFC62369D}"/>
              </a:ext>
            </a:extLst>
          </p:cNvPr>
          <p:cNvSpPr>
            <a:spLocks noGrp="1"/>
          </p:cNvSpPr>
          <p:nvPr>
            <p:ph idx="1"/>
          </p:nvPr>
        </p:nvSpPr>
        <p:spPr>
          <a:xfrm>
            <a:off x="838200" y="888076"/>
            <a:ext cx="10515600" cy="4415444"/>
          </a:xfrm>
        </p:spPr>
        <p:txBody>
          <a:bodyPr>
            <a:noAutofit/>
          </a:bodyPr>
          <a:lstStyle/>
          <a:p>
            <a:r>
              <a:rPr lang="en-US" sz="2200" dirty="0"/>
              <a:t>Car club has been developed, tested, documented, and implemented successfully. The main objective of the system was brought in to effect. The system is developed in Python Django as front-end tool and SQLite as backend tool. The important benefits that have been found out through the implemented system are:</a:t>
            </a:r>
          </a:p>
          <a:p>
            <a:r>
              <a:rPr lang="en-US" sz="2200" dirty="0"/>
              <a:t>User friendly.</a:t>
            </a:r>
          </a:p>
          <a:p>
            <a:r>
              <a:rPr lang="en-US" sz="2200" dirty="0"/>
              <a:t>Simplified operation.</a:t>
            </a:r>
          </a:p>
          <a:p>
            <a:r>
              <a:rPr lang="en-US" sz="2200" dirty="0"/>
              <a:t>Reduced processing time.</a:t>
            </a:r>
          </a:p>
          <a:p>
            <a:r>
              <a:rPr lang="en-US" sz="2200" dirty="0"/>
              <a:t>Accurate result providing.</a:t>
            </a:r>
          </a:p>
          <a:p>
            <a:r>
              <a:rPr lang="en-US" sz="2200" dirty="0"/>
              <a:t>Increases accuracy.</a:t>
            </a:r>
          </a:p>
          <a:p>
            <a:r>
              <a:rPr lang="en-US" sz="2200" dirty="0"/>
              <a:t> Any system that has been used for several years gradually decades and becomes less effective because of the changes in environment to which it has to adopt. For a time, it is possible to overcome problems by appending the need of fundamental changes</a:t>
            </a:r>
          </a:p>
        </p:txBody>
      </p:sp>
    </p:spTree>
    <p:extLst>
      <p:ext uri="{BB962C8B-B14F-4D97-AF65-F5344CB8AC3E}">
        <p14:creationId xmlns:p14="http://schemas.microsoft.com/office/powerpoint/2010/main" val="1940800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2376-B5A3-84D3-085F-866B72B89849}"/>
              </a:ext>
            </a:extLst>
          </p:cNvPr>
          <p:cNvSpPr>
            <a:spLocks noGrp="1"/>
          </p:cNvSpPr>
          <p:nvPr>
            <p:ph type="title"/>
          </p:nvPr>
        </p:nvSpPr>
        <p:spPr/>
        <p:txBody>
          <a:bodyPr/>
          <a:lstStyle/>
          <a:p>
            <a:r>
              <a:rPr lang="en-IN" dirty="0"/>
              <a:t>Feasibility study</a:t>
            </a:r>
          </a:p>
        </p:txBody>
      </p:sp>
      <p:sp>
        <p:nvSpPr>
          <p:cNvPr id="3" name="Content Placeholder 2">
            <a:extLst>
              <a:ext uri="{FF2B5EF4-FFF2-40B4-BE49-F238E27FC236}">
                <a16:creationId xmlns:a16="http://schemas.microsoft.com/office/drawing/2014/main" id="{3A973443-7C53-3850-EE81-7F28D80382A3}"/>
              </a:ext>
            </a:extLst>
          </p:cNvPr>
          <p:cNvSpPr>
            <a:spLocks noGrp="1"/>
          </p:cNvSpPr>
          <p:nvPr>
            <p:ph idx="1"/>
          </p:nvPr>
        </p:nvSpPr>
        <p:spPr/>
        <p:txBody>
          <a:bodyPr/>
          <a:lstStyle/>
          <a:p>
            <a:r>
              <a:rPr lang="en-US" dirty="0"/>
              <a:t>It is a way to evaluate whether or not a project plan could be successful</a:t>
            </a:r>
          </a:p>
          <a:p>
            <a:pPr marL="0" indent="0">
              <a:buNone/>
            </a:pPr>
            <a:endParaRPr lang="en-US" dirty="0"/>
          </a:p>
          <a:p>
            <a:pPr lvl="1"/>
            <a:r>
              <a:rPr lang="en-US" dirty="0"/>
              <a:t>Economic feasibility</a:t>
            </a:r>
          </a:p>
          <a:p>
            <a:pPr lvl="1"/>
            <a:r>
              <a:rPr lang="en-US" dirty="0"/>
              <a:t>Technical Feasibility</a:t>
            </a:r>
          </a:p>
          <a:p>
            <a:pPr lvl="1"/>
            <a:r>
              <a:rPr lang="en-US" dirty="0"/>
              <a:t>Behavioral Feasibility</a:t>
            </a:r>
          </a:p>
          <a:p>
            <a:pPr lvl="1"/>
            <a:r>
              <a:rPr lang="en-US" dirty="0"/>
              <a:t>Legal Feasibility</a:t>
            </a:r>
          </a:p>
          <a:p>
            <a:pPr lvl="1"/>
            <a:endParaRPr lang="en-IN" dirty="0"/>
          </a:p>
        </p:txBody>
      </p:sp>
    </p:spTree>
    <p:extLst>
      <p:ext uri="{BB962C8B-B14F-4D97-AF65-F5344CB8AC3E}">
        <p14:creationId xmlns:p14="http://schemas.microsoft.com/office/powerpoint/2010/main" val="7759878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330D97E7-AF09-66F4-E4E6-51A567CA968B}"/>
              </a:ext>
            </a:extLst>
          </p:cNvPr>
          <p:cNvSpPr>
            <a:spLocks noGrp="1"/>
          </p:cNvSpPr>
          <p:nvPr>
            <p:ph type="title"/>
          </p:nvPr>
        </p:nvSpPr>
        <p:spPr/>
        <p:txBody>
          <a:bodyPr/>
          <a:lstStyle/>
          <a:p>
            <a:r>
              <a:rPr lang="en-IN" dirty="0"/>
              <a:t>SCREENSHOTS</a:t>
            </a:r>
          </a:p>
        </p:txBody>
      </p:sp>
      <p:pic>
        <p:nvPicPr>
          <p:cNvPr id="16" name="Content Placeholder 4">
            <a:extLst>
              <a:ext uri="{FF2B5EF4-FFF2-40B4-BE49-F238E27FC236}">
                <a16:creationId xmlns:a16="http://schemas.microsoft.com/office/drawing/2014/main" id="{1A6A181E-1B0D-2F12-AB13-DF9C782275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2228144" y="1825625"/>
            <a:ext cx="7735712" cy="4351338"/>
          </a:xfrm>
        </p:spPr>
      </p:pic>
      <p:sp>
        <p:nvSpPr>
          <p:cNvPr id="17" name="Title 1">
            <a:extLst>
              <a:ext uri="{FF2B5EF4-FFF2-40B4-BE49-F238E27FC236}">
                <a16:creationId xmlns:a16="http://schemas.microsoft.com/office/drawing/2014/main" id="{F0C24BC3-2CBE-EB4D-7B8E-E5E68054B51A}"/>
              </a:ext>
            </a:extLst>
          </p:cNvPr>
          <p:cNvSpPr txBox="1">
            <a:spLocks/>
          </p:cNvSpPr>
          <p:nvPr/>
        </p:nvSpPr>
        <p:spPr>
          <a:xfrm>
            <a:off x="838199" y="746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ctr"/>
            <a:r>
              <a:rPr lang="en-IN" sz="2400" dirty="0">
                <a:solidFill>
                  <a:schemeClr val="tx2">
                    <a:lumMod val="25000"/>
                    <a:lumOff val="75000"/>
                  </a:schemeClr>
                </a:solidFill>
              </a:rPr>
              <a:t>Home</a:t>
            </a:r>
          </a:p>
        </p:txBody>
      </p:sp>
    </p:spTree>
    <p:extLst>
      <p:ext uri="{BB962C8B-B14F-4D97-AF65-F5344CB8AC3E}">
        <p14:creationId xmlns:p14="http://schemas.microsoft.com/office/powerpoint/2010/main" val="13490318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C41C607-E1D4-58A9-D230-D29F0B6D21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
        <p:nvSpPr>
          <p:cNvPr id="6" name="Title 1">
            <a:extLst>
              <a:ext uri="{FF2B5EF4-FFF2-40B4-BE49-F238E27FC236}">
                <a16:creationId xmlns:a16="http://schemas.microsoft.com/office/drawing/2014/main" id="{61158CA9-71B8-0211-1781-25DDB1C17A05}"/>
              </a:ext>
            </a:extLst>
          </p:cNvPr>
          <p:cNvSpPr txBox="1">
            <a:spLocks/>
          </p:cNvSpPr>
          <p:nvPr/>
        </p:nvSpPr>
        <p:spPr>
          <a:xfrm>
            <a:off x="838199" y="746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ctr"/>
            <a:r>
              <a:rPr lang="en-IN" sz="2400" dirty="0">
                <a:solidFill>
                  <a:schemeClr val="tx2">
                    <a:lumMod val="25000"/>
                    <a:lumOff val="75000"/>
                  </a:schemeClr>
                </a:solidFill>
              </a:rPr>
              <a:t>User registration</a:t>
            </a:r>
          </a:p>
        </p:txBody>
      </p:sp>
    </p:spTree>
    <p:extLst>
      <p:ext uri="{BB962C8B-B14F-4D97-AF65-F5344CB8AC3E}">
        <p14:creationId xmlns:p14="http://schemas.microsoft.com/office/powerpoint/2010/main" val="30933941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D20DBEC-69DA-25B5-DCD0-529DE0C89215}"/>
              </a:ext>
            </a:extLst>
          </p:cNvPr>
          <p:cNvSpPr txBox="1">
            <a:spLocks/>
          </p:cNvSpPr>
          <p:nvPr/>
        </p:nvSpPr>
        <p:spPr>
          <a:xfrm>
            <a:off x="838199" y="746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ctr"/>
            <a:r>
              <a:rPr lang="en-IN" sz="2400" dirty="0">
                <a:solidFill>
                  <a:schemeClr val="tx2">
                    <a:lumMod val="25000"/>
                    <a:lumOff val="75000"/>
                  </a:schemeClr>
                </a:solidFill>
              </a:rPr>
              <a:t>Approve or Reject shops</a:t>
            </a:r>
          </a:p>
        </p:txBody>
      </p:sp>
      <p:pic>
        <p:nvPicPr>
          <p:cNvPr id="11" name="Content Placeholder 10">
            <a:extLst>
              <a:ext uri="{FF2B5EF4-FFF2-40B4-BE49-F238E27FC236}">
                <a16:creationId xmlns:a16="http://schemas.microsoft.com/office/drawing/2014/main" id="{893E8F39-CB9D-6D43-2DFF-D37265AAC1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1889705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90566-1950-4016-180F-947B80961568}"/>
              </a:ext>
            </a:extLst>
          </p:cNvPr>
          <p:cNvSpPr txBox="1">
            <a:spLocks/>
          </p:cNvSpPr>
          <p:nvPr/>
        </p:nvSpPr>
        <p:spPr>
          <a:xfrm>
            <a:off x="838199" y="746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ctr"/>
            <a:r>
              <a:rPr lang="en-IN" sz="2400" dirty="0">
                <a:solidFill>
                  <a:schemeClr val="tx2">
                    <a:lumMod val="25000"/>
                    <a:lumOff val="75000"/>
                  </a:schemeClr>
                </a:solidFill>
              </a:rPr>
              <a:t>Order Products</a:t>
            </a:r>
          </a:p>
        </p:txBody>
      </p:sp>
      <p:pic>
        <p:nvPicPr>
          <p:cNvPr id="3" name="Content Placeholder 10">
            <a:extLst>
              <a:ext uri="{FF2B5EF4-FFF2-40B4-BE49-F238E27FC236}">
                <a16:creationId xmlns:a16="http://schemas.microsoft.com/office/drawing/2014/main" id="{4A2F5916-0BE5-66E6-6003-7586C34085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28144" y="1825625"/>
            <a:ext cx="7735712" cy="4351337"/>
          </a:xfrm>
          <a:prstGeom prst="rect">
            <a:avLst/>
          </a:prstGeom>
        </p:spPr>
      </p:pic>
    </p:spTree>
    <p:extLst>
      <p:ext uri="{BB962C8B-B14F-4D97-AF65-F5344CB8AC3E}">
        <p14:creationId xmlns:p14="http://schemas.microsoft.com/office/powerpoint/2010/main" val="29957190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66197-D6F3-C64F-016B-9354CE231E2F}"/>
              </a:ext>
            </a:extLst>
          </p:cNvPr>
          <p:cNvSpPr txBox="1">
            <a:spLocks/>
          </p:cNvSpPr>
          <p:nvPr/>
        </p:nvSpPr>
        <p:spPr>
          <a:xfrm>
            <a:off x="838199" y="746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ctr"/>
            <a:r>
              <a:rPr lang="en-IN" sz="2400" dirty="0">
                <a:solidFill>
                  <a:schemeClr val="tx2">
                    <a:lumMod val="25000"/>
                    <a:lumOff val="75000"/>
                  </a:schemeClr>
                </a:solidFill>
              </a:rPr>
              <a:t>View workshop services</a:t>
            </a:r>
          </a:p>
        </p:txBody>
      </p:sp>
      <p:pic>
        <p:nvPicPr>
          <p:cNvPr id="3" name="Content Placeholder 10">
            <a:extLst>
              <a:ext uri="{FF2B5EF4-FFF2-40B4-BE49-F238E27FC236}">
                <a16:creationId xmlns:a16="http://schemas.microsoft.com/office/drawing/2014/main" id="{76B4821A-B52F-1C35-5965-555D7E9756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28144" y="1825625"/>
            <a:ext cx="7735712" cy="4351337"/>
          </a:xfrm>
          <a:prstGeom prst="rect">
            <a:avLst/>
          </a:prstGeom>
        </p:spPr>
      </p:pic>
    </p:spTree>
    <p:extLst>
      <p:ext uri="{BB962C8B-B14F-4D97-AF65-F5344CB8AC3E}">
        <p14:creationId xmlns:p14="http://schemas.microsoft.com/office/powerpoint/2010/main" val="35780660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D1F1-B0CD-46BD-0747-647E94E0BDFA}"/>
              </a:ext>
            </a:extLst>
          </p:cNvPr>
          <p:cNvSpPr txBox="1">
            <a:spLocks/>
          </p:cNvSpPr>
          <p:nvPr/>
        </p:nvSpPr>
        <p:spPr>
          <a:xfrm>
            <a:off x="838199" y="746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ctr"/>
            <a:r>
              <a:rPr lang="en-IN" sz="2400" dirty="0">
                <a:solidFill>
                  <a:schemeClr val="tx2">
                    <a:lumMod val="25000"/>
                    <a:lumOff val="75000"/>
                  </a:schemeClr>
                </a:solidFill>
              </a:rPr>
              <a:t>Write complaints</a:t>
            </a:r>
          </a:p>
        </p:txBody>
      </p:sp>
      <p:pic>
        <p:nvPicPr>
          <p:cNvPr id="3" name="Content Placeholder 10">
            <a:extLst>
              <a:ext uri="{FF2B5EF4-FFF2-40B4-BE49-F238E27FC236}">
                <a16:creationId xmlns:a16="http://schemas.microsoft.com/office/drawing/2014/main" id="{D5820F48-E89D-2B14-518A-2378909623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28144" y="1825625"/>
            <a:ext cx="7735712" cy="4351337"/>
          </a:xfrm>
          <a:prstGeom prst="rect">
            <a:avLst/>
          </a:prstGeom>
        </p:spPr>
      </p:pic>
    </p:spTree>
    <p:extLst>
      <p:ext uri="{BB962C8B-B14F-4D97-AF65-F5344CB8AC3E}">
        <p14:creationId xmlns:p14="http://schemas.microsoft.com/office/powerpoint/2010/main" val="39723338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4D66-1768-9936-4794-7AAAEEBA199F}"/>
              </a:ext>
            </a:extLst>
          </p:cNvPr>
          <p:cNvSpPr txBox="1">
            <a:spLocks/>
          </p:cNvSpPr>
          <p:nvPr/>
        </p:nvSpPr>
        <p:spPr>
          <a:xfrm>
            <a:off x="838199" y="746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ctr"/>
            <a:r>
              <a:rPr lang="en-IN" sz="2400" dirty="0">
                <a:solidFill>
                  <a:schemeClr val="tx2">
                    <a:lumMod val="25000"/>
                    <a:lumOff val="75000"/>
                  </a:schemeClr>
                </a:solidFill>
              </a:rPr>
              <a:t>Payment</a:t>
            </a:r>
          </a:p>
        </p:txBody>
      </p:sp>
      <p:pic>
        <p:nvPicPr>
          <p:cNvPr id="3" name="Content Placeholder 10">
            <a:extLst>
              <a:ext uri="{FF2B5EF4-FFF2-40B4-BE49-F238E27FC236}">
                <a16:creationId xmlns:a16="http://schemas.microsoft.com/office/drawing/2014/main" id="{3F05466E-2565-5894-F91F-1FAF989292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28144" y="1825625"/>
            <a:ext cx="7735712" cy="4351337"/>
          </a:xfrm>
          <a:prstGeom prst="rect">
            <a:avLst/>
          </a:prstGeom>
        </p:spPr>
      </p:pic>
    </p:spTree>
    <p:extLst>
      <p:ext uri="{BB962C8B-B14F-4D97-AF65-F5344CB8AC3E}">
        <p14:creationId xmlns:p14="http://schemas.microsoft.com/office/powerpoint/2010/main" val="3184993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82566-F478-0243-1663-2B2B304BD931}"/>
              </a:ext>
            </a:extLst>
          </p:cNvPr>
          <p:cNvSpPr>
            <a:spLocks noGrp="1"/>
          </p:cNvSpPr>
          <p:nvPr>
            <p:ph type="title"/>
          </p:nvPr>
        </p:nvSpPr>
        <p:spPr/>
        <p:txBody>
          <a:bodyPr/>
          <a:lstStyle/>
          <a:p>
            <a:r>
              <a:rPr lang="en-IN" dirty="0"/>
              <a:t>Economical Feasibility</a:t>
            </a:r>
          </a:p>
        </p:txBody>
      </p:sp>
      <p:sp>
        <p:nvSpPr>
          <p:cNvPr id="3" name="Content Placeholder 2">
            <a:extLst>
              <a:ext uri="{FF2B5EF4-FFF2-40B4-BE49-F238E27FC236}">
                <a16:creationId xmlns:a16="http://schemas.microsoft.com/office/drawing/2014/main" id="{EC63B04E-68A9-EF56-3401-A76EC77FA302}"/>
              </a:ext>
            </a:extLst>
          </p:cNvPr>
          <p:cNvSpPr>
            <a:spLocks noGrp="1"/>
          </p:cNvSpPr>
          <p:nvPr>
            <p:ph idx="1"/>
          </p:nvPr>
        </p:nvSpPr>
        <p:spPr/>
        <p:txBody>
          <a:bodyPr>
            <a:normAutofit lnSpcReduction="10000"/>
          </a:bodyPr>
          <a:lstStyle/>
          <a:p>
            <a:pPr lvl="0"/>
            <a:r>
              <a:rPr lang="en-US" b="1" dirty="0"/>
              <a:t>Cost of Development:</a:t>
            </a:r>
            <a:r>
              <a:rPr lang="en-US" dirty="0"/>
              <a:t> The project uses Python (Django) and SQLite, which are free and open-source, reducing development costs.</a:t>
            </a:r>
            <a:endParaRPr lang="en-IN" dirty="0"/>
          </a:p>
          <a:p>
            <a:pPr lvl="0"/>
            <a:r>
              <a:rPr lang="en-US" b="1" dirty="0"/>
              <a:t>Revenue Generation:</a:t>
            </a:r>
            <a:r>
              <a:rPr lang="en-US" dirty="0"/>
              <a:t> The platform can earn revenue through commissions from spare part shops and workshops, and through advertisements.</a:t>
            </a:r>
            <a:endParaRPr lang="en-IN" dirty="0"/>
          </a:p>
          <a:p>
            <a:pPr lvl="0"/>
            <a:r>
              <a:rPr lang="en-US" b="1" dirty="0"/>
              <a:t>Market Demand:</a:t>
            </a:r>
            <a:r>
              <a:rPr lang="en-US" dirty="0"/>
              <a:t> High demand exists for a system combining spare parts and workshop services, ensuring potential profitability.</a:t>
            </a:r>
            <a:endParaRPr lang="en-IN" dirty="0"/>
          </a:p>
          <a:p>
            <a:endParaRPr lang="en-IN" dirty="0"/>
          </a:p>
        </p:txBody>
      </p:sp>
    </p:spTree>
    <p:extLst>
      <p:ext uri="{BB962C8B-B14F-4D97-AF65-F5344CB8AC3E}">
        <p14:creationId xmlns:p14="http://schemas.microsoft.com/office/powerpoint/2010/main" val="407739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4223A-F246-63AB-52A4-5E6E246BAD53}"/>
              </a:ext>
            </a:extLst>
          </p:cNvPr>
          <p:cNvSpPr>
            <a:spLocks noGrp="1"/>
          </p:cNvSpPr>
          <p:nvPr>
            <p:ph type="title"/>
          </p:nvPr>
        </p:nvSpPr>
        <p:spPr/>
        <p:txBody>
          <a:bodyPr/>
          <a:lstStyle/>
          <a:p>
            <a:r>
              <a:rPr lang="en-IN" dirty="0"/>
              <a:t>Technical Feasibility</a:t>
            </a:r>
          </a:p>
        </p:txBody>
      </p:sp>
      <p:sp>
        <p:nvSpPr>
          <p:cNvPr id="3" name="Content Placeholder 2">
            <a:extLst>
              <a:ext uri="{FF2B5EF4-FFF2-40B4-BE49-F238E27FC236}">
                <a16:creationId xmlns:a16="http://schemas.microsoft.com/office/drawing/2014/main" id="{8ECE0361-C488-413A-0E09-A64991B7B24C}"/>
              </a:ext>
            </a:extLst>
          </p:cNvPr>
          <p:cNvSpPr>
            <a:spLocks noGrp="1"/>
          </p:cNvSpPr>
          <p:nvPr>
            <p:ph idx="1"/>
          </p:nvPr>
        </p:nvSpPr>
        <p:spPr/>
        <p:txBody>
          <a:bodyPr/>
          <a:lstStyle/>
          <a:p>
            <a:pPr lvl="0"/>
            <a:r>
              <a:rPr lang="en-US" b="1" dirty="0"/>
              <a:t>Technology Availability:</a:t>
            </a:r>
            <a:r>
              <a:rPr lang="en-US" dirty="0"/>
              <a:t> Python (Django) and SQLite are reliable technologies, widely used for building scalable web applications</a:t>
            </a:r>
            <a:r>
              <a:rPr lang="en-US" dirty="0" smtClean="0"/>
              <a:t>.</a:t>
            </a:r>
            <a:r>
              <a:rPr lang="en-IN" dirty="0"/>
              <a:t> </a:t>
            </a:r>
          </a:p>
          <a:p>
            <a:pPr lvl="0"/>
            <a:r>
              <a:rPr lang="en-US" b="1" dirty="0"/>
              <a:t>Integration:</a:t>
            </a:r>
            <a:r>
              <a:rPr lang="en-US" dirty="0"/>
              <a:t> The project can integrate payment gateways and tracking systems easily with existing tools.</a:t>
            </a:r>
            <a:endParaRPr lang="en-IN" dirty="0"/>
          </a:p>
          <a:p>
            <a:pPr lvl="0"/>
            <a:r>
              <a:rPr lang="en-US" b="1" dirty="0"/>
              <a:t>Platform Scalability:</a:t>
            </a:r>
            <a:r>
              <a:rPr lang="en-US" dirty="0"/>
              <a:t> The system can handle increasing users by upgrading the hosting and database as needed.</a:t>
            </a:r>
            <a:endParaRPr lang="en-IN" dirty="0"/>
          </a:p>
          <a:p>
            <a:endParaRPr lang="en-IN" dirty="0"/>
          </a:p>
        </p:txBody>
      </p:sp>
    </p:spTree>
    <p:extLst>
      <p:ext uri="{BB962C8B-B14F-4D97-AF65-F5344CB8AC3E}">
        <p14:creationId xmlns:p14="http://schemas.microsoft.com/office/powerpoint/2010/main" val="2499628034"/>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emplate>Explore</Template>
  <TotalTime>490</TotalTime>
  <Words>2797</Words>
  <Application>Microsoft Office PowerPoint</Application>
  <PresentationFormat>Widescreen</PresentationFormat>
  <Paragraphs>688</Paragraphs>
  <Slides>76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76</vt:i4>
      </vt:variant>
    </vt:vector>
  </HeadingPairs>
  <TitlesOfParts>
    <vt:vector size="85" baseType="lpstr">
      <vt:lpstr>Arial</vt:lpstr>
      <vt:lpstr>Avenir Next LT Pro</vt:lpstr>
      <vt:lpstr>AvenirNext LT Pro Medium</vt:lpstr>
      <vt:lpstr>Bahnschrift SemiLight</vt:lpstr>
      <vt:lpstr>Calibri</vt:lpstr>
      <vt:lpstr>Posterama</vt:lpstr>
      <vt:lpstr>Segoe UI Semilight</vt:lpstr>
      <vt:lpstr>Times New Roman</vt:lpstr>
      <vt:lpstr>ExploreVTI</vt:lpstr>
      <vt:lpstr>CAR CLUB</vt:lpstr>
      <vt:lpstr>CONTENTS</vt:lpstr>
      <vt:lpstr>INTRODUCTION</vt:lpstr>
      <vt:lpstr>Scope of the project</vt:lpstr>
      <vt:lpstr>Existing system</vt:lpstr>
      <vt:lpstr>Proposed system</vt:lpstr>
      <vt:lpstr>Feasibility study</vt:lpstr>
      <vt:lpstr>Economical Feasibility</vt:lpstr>
      <vt:lpstr>Technical Feasibility</vt:lpstr>
      <vt:lpstr>Behavioural feasibility</vt:lpstr>
      <vt:lpstr>Legal Feasibility</vt:lpstr>
      <vt:lpstr>Hardware and Software Requirements </vt:lpstr>
      <vt:lpstr>Actors</vt:lpstr>
      <vt:lpstr>Admin</vt:lpstr>
      <vt:lpstr>Spare parts shop</vt:lpstr>
      <vt:lpstr>Workshop</vt:lpstr>
      <vt:lpstr>User</vt:lpstr>
      <vt:lpstr>DIAGRAMS</vt:lpstr>
      <vt:lpstr>Usecase Diagram</vt:lpstr>
      <vt:lpstr>PowerPoint Presentation</vt:lpstr>
      <vt:lpstr>PowerPoint Presentation</vt:lpstr>
      <vt:lpstr>PowerPoint Presentation</vt:lpstr>
      <vt:lpstr>PowerPoint Presentation</vt:lpstr>
      <vt:lpstr>Activity Diagram</vt:lpstr>
      <vt:lpstr>ADMIN</vt:lpstr>
      <vt:lpstr>SPARE PARTS SHOP</vt:lpstr>
      <vt:lpstr>WORKSHOP</vt:lpstr>
      <vt:lpstr>USER</vt:lpstr>
      <vt:lpstr>Sequence Diagram</vt:lpstr>
      <vt:lpstr>PowerPoint Presentation</vt:lpstr>
      <vt:lpstr>DESIGN</vt:lpstr>
      <vt:lpstr>E-R Diagram</vt:lpstr>
      <vt:lpstr>PowerPoint Presentation</vt:lpstr>
      <vt:lpstr>Data Flow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Hierarchical Diagram</vt:lpstr>
      <vt:lpstr>PowerPoint Presentation</vt:lpstr>
      <vt:lpstr>Table specifications</vt:lpstr>
      <vt:lpstr>Admin Table</vt:lpstr>
      <vt:lpstr>User Table</vt:lpstr>
      <vt:lpstr>PowerPoint Presentation</vt:lpstr>
      <vt:lpstr>Order Table</vt:lpstr>
      <vt:lpstr>Complaint Table</vt:lpstr>
      <vt:lpstr>Service Table</vt:lpstr>
      <vt:lpstr>Cart Table</vt:lpstr>
      <vt:lpstr>Model Table</vt:lpstr>
      <vt:lpstr>Pre-book Table</vt:lpstr>
      <vt:lpstr>Workshop Table</vt:lpstr>
      <vt:lpstr>Spare shop Table</vt:lpstr>
      <vt:lpstr>TESTING</vt:lpstr>
      <vt:lpstr>Unit Testing</vt:lpstr>
      <vt:lpstr>PowerPoint Presentation</vt:lpstr>
      <vt:lpstr>Integration Testing</vt:lpstr>
      <vt:lpstr>System Testing</vt:lpstr>
      <vt:lpstr>Validation Testing</vt:lpstr>
      <vt:lpstr>Implementation</vt:lpstr>
      <vt:lpstr>PowerPoint Presentation</vt:lpstr>
      <vt:lpstr>Future Enhancement</vt:lpstr>
      <vt:lpstr>PowerPoint Presentation</vt:lpstr>
      <vt:lpstr>References</vt:lpstr>
      <vt:lpstr>Conclusion</vt:lpstr>
      <vt:lpstr>SCREENSHOTS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CLUB</dc:title>
  <dc:creator>Rameem Raj BH</dc:creator>
  <cp:lastModifiedBy>ADARSH</cp:lastModifiedBy>
  <cp:revision>24</cp:revision>
  <dcterms:created xsi:type="dcterms:W3CDTF">2023-08-20T06:37:18Z</dcterms:created>
  <dcterms:modified xsi:type="dcterms:W3CDTF">2024-12-19T02:29:01Z</dcterms:modified>
</cp:coreProperties>
</file>